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9" r:id="rId3"/>
    <p:sldId id="290" r:id="rId4"/>
    <p:sldId id="300" r:id="rId5"/>
    <p:sldId id="296" r:id="rId6"/>
    <p:sldId id="297" r:id="rId7"/>
    <p:sldId id="298" r:id="rId8"/>
    <p:sldId id="268" r:id="rId9"/>
    <p:sldId id="299" r:id="rId10"/>
    <p:sldId id="278" r:id="rId11"/>
    <p:sldId id="29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5C"/>
    <a:srgbClr val="60C3E2"/>
    <a:srgbClr val="D4DBE9"/>
    <a:srgbClr val="A2B6F0"/>
    <a:srgbClr val="DAC9FB"/>
    <a:srgbClr val="BFA2F8"/>
    <a:srgbClr val="96C8E9"/>
    <a:srgbClr val="40B7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892" autoAdjust="0"/>
  </p:normalViewPr>
  <p:slideViewPr>
    <p:cSldViewPr>
      <p:cViewPr varScale="1">
        <p:scale>
          <a:sx n="51" d="100"/>
          <a:sy n="5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02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CC700C-4A75-4A75-909A-DA9BD68D63FC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2E25E-922F-4FB7-B36A-AD2DC1FA84BE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6421A-933B-4E6A-B8AA-0CFD57ED16AE}" type="slidenum">
              <a:rPr lang="nl-NL"/>
              <a:pPr/>
              <a:t>1</a:t>
            </a:fld>
            <a:endParaRPr lang="nl-NL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8A83E-3FC7-4BE6-B2DC-B649B46C23C5}" type="slidenum">
              <a:rPr lang="nl-NL"/>
              <a:pPr/>
              <a:t>2</a:t>
            </a:fld>
            <a:endParaRPr lang="nl-NL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800" dirty="0" err="1"/>
              <a:t>Consultation</a:t>
            </a:r>
            <a:r>
              <a:rPr lang="nl-NL" sz="1800" dirty="0"/>
              <a:t> </a:t>
            </a:r>
            <a:r>
              <a:rPr lang="nl-NL" sz="1800" dirty="0" err="1"/>
              <a:t>economy</a:t>
            </a:r>
            <a:r>
              <a:rPr lang="nl-NL" sz="1800" dirty="0"/>
              <a:t> or </a:t>
            </a:r>
            <a:r>
              <a:rPr lang="nl-NL" sz="1800" dirty="0" err="1"/>
              <a:t>social</a:t>
            </a:r>
            <a:r>
              <a:rPr lang="nl-NL" sz="1800" dirty="0"/>
              <a:t> </a:t>
            </a:r>
            <a:r>
              <a:rPr lang="nl-NL" sz="1800" dirty="0" err="1"/>
              <a:t>dialogue</a:t>
            </a:r>
            <a:r>
              <a:rPr lang="nl-NL" sz="1800" dirty="0"/>
              <a:t> </a:t>
            </a:r>
            <a:r>
              <a:rPr lang="nl-NL" sz="1800" dirty="0" err="1"/>
              <a:t>finds</a:t>
            </a:r>
            <a:r>
              <a:rPr lang="nl-NL" sz="1800" dirty="0"/>
              <a:t> </a:t>
            </a:r>
            <a:r>
              <a:rPr lang="nl-NL" sz="1800" dirty="0" err="1"/>
              <a:t>its</a:t>
            </a:r>
            <a:r>
              <a:rPr lang="nl-NL" sz="1800" dirty="0"/>
              <a:t> roots in a long </a:t>
            </a:r>
            <a:r>
              <a:rPr lang="nl-NL" sz="1800" dirty="0" err="1"/>
              <a:t>tradition</a:t>
            </a:r>
            <a:r>
              <a:rPr lang="nl-NL" sz="1800" dirty="0"/>
              <a:t> of </a:t>
            </a:r>
            <a:r>
              <a:rPr lang="nl-NL" sz="1800" dirty="0" err="1"/>
              <a:t>consultation</a:t>
            </a:r>
            <a:r>
              <a:rPr lang="nl-NL" sz="1800" dirty="0"/>
              <a:t>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err="1"/>
              <a:t>cooperation</a:t>
            </a:r>
            <a:r>
              <a:rPr lang="nl-NL" sz="1800" dirty="0"/>
              <a:t>. </a:t>
            </a:r>
            <a:r>
              <a:rPr lang="nl-NL" sz="1800" dirty="0" err="1" smtClean="0"/>
              <a:t>Some</a:t>
            </a:r>
            <a:r>
              <a:rPr lang="nl-NL" sz="1800" baseline="0" dirty="0" smtClean="0"/>
              <a:t> see </a:t>
            </a:r>
            <a:r>
              <a:rPr lang="nl-NL" sz="1800" baseline="0" dirty="0" err="1" smtClean="0"/>
              <a:t>its</a:t>
            </a:r>
            <a:r>
              <a:rPr lang="nl-NL" sz="1800" baseline="0" dirty="0" smtClean="0"/>
              <a:t> </a:t>
            </a:r>
            <a:r>
              <a:rPr lang="nl-NL" sz="1800" baseline="0" dirty="0" err="1" smtClean="0"/>
              <a:t>origins</a:t>
            </a:r>
            <a:r>
              <a:rPr lang="nl-NL" sz="1800" baseline="0" dirty="0" smtClean="0"/>
              <a:t> in the </a:t>
            </a:r>
            <a:r>
              <a:rPr lang="nl-NL" sz="1800" baseline="0" dirty="0" err="1" smtClean="0"/>
              <a:t>way</a:t>
            </a:r>
            <a:r>
              <a:rPr lang="nl-NL" sz="1800" baseline="0" dirty="0" smtClean="0"/>
              <a:t> the </a:t>
            </a:r>
            <a:r>
              <a:rPr lang="nl-NL" sz="1800" baseline="0" dirty="0" err="1" smtClean="0"/>
              <a:t>Dutch</a:t>
            </a:r>
            <a:r>
              <a:rPr lang="nl-NL" sz="1800" baseline="0" dirty="0" smtClean="0"/>
              <a:t> </a:t>
            </a:r>
            <a:r>
              <a:rPr lang="nl-NL" sz="1800" baseline="0" dirty="0" err="1" smtClean="0"/>
              <a:t>joined</a:t>
            </a:r>
            <a:r>
              <a:rPr lang="nl-NL" sz="1800" baseline="0" dirty="0" smtClean="0"/>
              <a:t> </a:t>
            </a:r>
            <a:r>
              <a:rPr lang="nl-NL" sz="1800" baseline="0" dirty="0" err="1" smtClean="0"/>
              <a:t>forces</a:t>
            </a:r>
            <a:r>
              <a:rPr lang="nl-NL" sz="1800" baseline="0" dirty="0" smtClean="0"/>
              <a:t> </a:t>
            </a:r>
            <a:r>
              <a:rPr lang="nl-NL" sz="1800" baseline="0" dirty="0" err="1" smtClean="0"/>
              <a:t>to</a:t>
            </a:r>
            <a:r>
              <a:rPr lang="nl-NL" sz="1800" baseline="0" dirty="0" smtClean="0"/>
              <a:t> </a:t>
            </a:r>
            <a:r>
              <a:rPr lang="nl-NL" sz="1800" baseline="0" dirty="0" err="1" smtClean="0"/>
              <a:t>combat</a:t>
            </a:r>
            <a:r>
              <a:rPr lang="nl-NL" sz="1800" baseline="0" dirty="0" smtClean="0"/>
              <a:t> </a:t>
            </a:r>
            <a:r>
              <a:rPr lang="nl-NL" sz="1800" baseline="0" dirty="0" err="1" smtClean="0"/>
              <a:t>their</a:t>
            </a:r>
            <a:r>
              <a:rPr lang="nl-NL" sz="1800" baseline="0" dirty="0" smtClean="0"/>
              <a:t> </a:t>
            </a:r>
            <a:r>
              <a:rPr lang="nl-NL" sz="1800" baseline="0" dirty="0" err="1" smtClean="0"/>
              <a:t>common</a:t>
            </a:r>
            <a:r>
              <a:rPr lang="nl-NL" sz="1800" baseline="0" dirty="0" smtClean="0"/>
              <a:t> </a:t>
            </a:r>
            <a:r>
              <a:rPr lang="nl-NL" sz="1800" baseline="0" dirty="0" err="1" smtClean="0"/>
              <a:t>enemy</a:t>
            </a:r>
            <a:r>
              <a:rPr lang="nl-NL" sz="1800" baseline="0" dirty="0" smtClean="0"/>
              <a:t>, the </a:t>
            </a:r>
            <a:r>
              <a:rPr lang="nl-NL" sz="1800" baseline="0" dirty="0" err="1" smtClean="0"/>
              <a:t>sea</a:t>
            </a:r>
            <a:r>
              <a:rPr lang="nl-NL" sz="1800" baseline="0" dirty="0" smtClean="0"/>
              <a:t>, </a:t>
            </a:r>
            <a:r>
              <a:rPr lang="nl-NL" sz="1800" baseline="0" dirty="0" err="1" smtClean="0"/>
              <a:t>and</a:t>
            </a:r>
            <a:r>
              <a:rPr lang="nl-NL" sz="1800" baseline="0" dirty="0" smtClean="0"/>
              <a:t> </a:t>
            </a:r>
            <a:r>
              <a:rPr lang="nl-NL" sz="1800" baseline="0" dirty="0" err="1" smtClean="0"/>
              <a:t>to</a:t>
            </a:r>
            <a:r>
              <a:rPr lang="nl-NL" sz="1800" baseline="0" dirty="0" smtClean="0"/>
              <a:t> </a:t>
            </a:r>
            <a:r>
              <a:rPr lang="nl-NL" sz="1800" baseline="0" dirty="0" err="1" smtClean="0"/>
              <a:t>control</a:t>
            </a:r>
            <a:r>
              <a:rPr lang="nl-NL" sz="1800" baseline="0" dirty="0" smtClean="0"/>
              <a:t> water </a:t>
            </a:r>
            <a:r>
              <a:rPr lang="nl-NL" sz="1800" baseline="0" dirty="0" err="1" smtClean="0"/>
              <a:t>levels</a:t>
            </a:r>
            <a:r>
              <a:rPr lang="nl-NL" sz="1800" baseline="0" dirty="0" smtClean="0"/>
              <a:t>. </a:t>
            </a:r>
            <a:r>
              <a:rPr lang="nl-NL" sz="1800" baseline="0" dirty="0" err="1" smtClean="0"/>
              <a:t>Others</a:t>
            </a:r>
            <a:r>
              <a:rPr lang="nl-NL" sz="1800" baseline="0" dirty="0" smtClean="0"/>
              <a:t> </a:t>
            </a:r>
            <a:r>
              <a:rPr lang="nl-NL" sz="1800" baseline="0" dirty="0" err="1" smtClean="0"/>
              <a:t>point</a:t>
            </a:r>
            <a:r>
              <a:rPr lang="nl-NL" sz="1800" baseline="0" dirty="0" smtClean="0"/>
              <a:t> </a:t>
            </a:r>
            <a:r>
              <a:rPr lang="nl-NL" sz="1800" baseline="0" dirty="0" err="1" smtClean="0"/>
              <a:t>to</a:t>
            </a:r>
            <a:r>
              <a:rPr lang="nl-NL" sz="1800" baseline="0" dirty="0" smtClean="0"/>
              <a:t> the </a:t>
            </a:r>
            <a:r>
              <a:rPr lang="nl-NL" sz="1800" baseline="0" dirty="0" err="1" smtClean="0"/>
              <a:t>way</a:t>
            </a:r>
            <a:r>
              <a:rPr lang="nl-NL" sz="1800" baseline="0" dirty="0" smtClean="0"/>
              <a:t> in </a:t>
            </a:r>
            <a:r>
              <a:rPr lang="nl-NL" sz="1800" baseline="0" dirty="0" err="1" smtClean="0"/>
              <a:t>which</a:t>
            </a:r>
            <a:r>
              <a:rPr lang="nl-NL" sz="1800" baseline="0" dirty="0" smtClean="0"/>
              <a:t> the </a:t>
            </a:r>
            <a:r>
              <a:rPr lang="nl-NL" sz="1800" baseline="0" dirty="0" err="1" smtClean="0"/>
              <a:t>Dutch</a:t>
            </a:r>
            <a:r>
              <a:rPr lang="nl-NL" sz="1800" baseline="0" dirty="0" smtClean="0"/>
              <a:t> state was </a:t>
            </a:r>
            <a:r>
              <a:rPr lang="nl-NL" sz="1800" baseline="0" dirty="0" err="1" smtClean="0"/>
              <a:t>formed</a:t>
            </a:r>
            <a:r>
              <a:rPr lang="nl-NL" sz="1800" baseline="0" dirty="0" smtClean="0"/>
              <a:t> </a:t>
            </a:r>
            <a:r>
              <a:rPr lang="nl-NL" sz="1800" baseline="0" dirty="0" err="1" smtClean="0"/>
              <a:t>through</a:t>
            </a:r>
            <a:r>
              <a:rPr lang="nl-NL" sz="1800" baseline="0" dirty="0" smtClean="0"/>
              <a:t> </a:t>
            </a:r>
            <a:r>
              <a:rPr lang="nl-NL" sz="1800" baseline="0" dirty="0" err="1" smtClean="0"/>
              <a:t>negotiation</a:t>
            </a:r>
            <a:r>
              <a:rPr lang="nl-NL" sz="1800" baseline="0" dirty="0" smtClean="0"/>
              <a:t> </a:t>
            </a:r>
            <a:r>
              <a:rPr lang="nl-NL" sz="1800" baseline="0" dirty="0" err="1" smtClean="0"/>
              <a:t>around</a:t>
            </a:r>
            <a:r>
              <a:rPr lang="nl-NL" sz="1800" baseline="0" dirty="0" smtClean="0"/>
              <a:t> 1600. </a:t>
            </a:r>
            <a:endParaRPr lang="nl-NL" sz="18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70A43-CB80-4B56-950E-7AE4396A81D5}" type="slidenum">
              <a:rPr lang="nl-NL"/>
              <a:pPr/>
              <a:t>3</a:t>
            </a:fld>
            <a:endParaRPr lang="nl-NL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5188" y="685800"/>
            <a:ext cx="2587625" cy="194151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132138"/>
            <a:ext cx="5683250" cy="53260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nl-NL" sz="2400" dirty="0" smtClean="0"/>
              <a:t> In </a:t>
            </a:r>
            <a:r>
              <a:rPr lang="nl-NL" sz="2400" dirty="0"/>
              <a:t>the Netherlands, agreements </a:t>
            </a:r>
            <a:r>
              <a:rPr lang="nl-NL" sz="2400" dirty="0" err="1"/>
              <a:t>on</a:t>
            </a:r>
            <a:r>
              <a:rPr lang="nl-NL" sz="2400" dirty="0"/>
              <a:t> </a:t>
            </a:r>
            <a:r>
              <a:rPr lang="nl-NL" sz="2400" dirty="0" err="1"/>
              <a:t>social</a:t>
            </a:r>
            <a:r>
              <a:rPr lang="nl-NL" sz="2400" dirty="0"/>
              <a:t> and </a:t>
            </a:r>
            <a:r>
              <a:rPr lang="nl-NL" sz="2400" dirty="0" err="1"/>
              <a:t>economic</a:t>
            </a:r>
            <a:r>
              <a:rPr lang="nl-NL" sz="2400" dirty="0"/>
              <a:t> </a:t>
            </a:r>
            <a:r>
              <a:rPr lang="nl-NL" sz="2400" dirty="0" err="1"/>
              <a:t>policy</a:t>
            </a:r>
            <a:r>
              <a:rPr lang="nl-NL" sz="2400" dirty="0"/>
              <a:t> are </a:t>
            </a:r>
            <a:r>
              <a:rPr lang="nl-NL" sz="2400" dirty="0" err="1"/>
              <a:t>reached</a:t>
            </a:r>
            <a:r>
              <a:rPr lang="nl-NL" sz="2400" dirty="0"/>
              <a:t> </a:t>
            </a:r>
            <a:r>
              <a:rPr lang="nl-NL" sz="2400" dirty="0" err="1"/>
              <a:t>by</a:t>
            </a:r>
            <a:r>
              <a:rPr lang="nl-NL" sz="2400" dirty="0"/>
              <a:t> </a:t>
            </a:r>
            <a:r>
              <a:rPr lang="nl-NL" sz="2400" dirty="0" err="1"/>
              <a:t>consultation</a:t>
            </a:r>
            <a:r>
              <a:rPr lang="nl-NL" sz="2400" dirty="0"/>
              <a:t> </a:t>
            </a:r>
            <a:r>
              <a:rPr lang="nl-NL" sz="2400" dirty="0" err="1"/>
              <a:t>between</a:t>
            </a:r>
            <a:r>
              <a:rPr lang="nl-NL" sz="2400" dirty="0"/>
              <a:t> different </a:t>
            </a:r>
            <a:r>
              <a:rPr lang="nl-NL" sz="2400" dirty="0" err="1"/>
              <a:t>parties</a:t>
            </a:r>
            <a:r>
              <a:rPr lang="nl-NL" sz="2400" dirty="0"/>
              <a:t> </a:t>
            </a:r>
            <a:r>
              <a:rPr lang="nl-NL" sz="2400" dirty="0" err="1"/>
              <a:t>on</a:t>
            </a:r>
            <a:r>
              <a:rPr lang="nl-NL" sz="2400" dirty="0"/>
              <a:t> different </a:t>
            </a:r>
            <a:r>
              <a:rPr lang="nl-NL" sz="2400" dirty="0" err="1"/>
              <a:t>levels</a:t>
            </a:r>
            <a:r>
              <a:rPr lang="nl-NL" sz="2400" dirty="0"/>
              <a:t>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nl-NL" sz="2400" dirty="0" smtClean="0"/>
              <a:t> </a:t>
            </a:r>
            <a:r>
              <a:rPr lang="nl-NL" sz="2400" dirty="0" err="1" smtClean="0"/>
              <a:t>Within</a:t>
            </a:r>
            <a:r>
              <a:rPr lang="nl-NL" sz="2400" dirty="0" smtClean="0"/>
              <a:t> </a:t>
            </a:r>
            <a:r>
              <a:rPr lang="nl-NL" sz="2400" dirty="0" err="1"/>
              <a:t>companies</a:t>
            </a:r>
            <a:r>
              <a:rPr lang="nl-NL" sz="2400" dirty="0"/>
              <a:t>: </a:t>
            </a:r>
            <a:r>
              <a:rPr lang="nl-NL" sz="2400" dirty="0" err="1" smtClean="0"/>
              <a:t>employers</a:t>
            </a:r>
            <a:r>
              <a:rPr lang="nl-NL" sz="2400" dirty="0" smtClean="0"/>
              <a:t> and employees </a:t>
            </a:r>
            <a:r>
              <a:rPr lang="nl-NL" sz="2400" dirty="0" err="1" smtClean="0"/>
              <a:t>negotiate</a:t>
            </a:r>
            <a:r>
              <a:rPr lang="nl-NL" sz="2400" dirty="0" smtClean="0"/>
              <a:t> in </a:t>
            </a:r>
            <a:r>
              <a:rPr lang="nl-NL" sz="2400" dirty="0" err="1" smtClean="0"/>
              <a:t>works</a:t>
            </a:r>
            <a:r>
              <a:rPr lang="nl-NL" sz="2400" dirty="0" smtClean="0"/>
              <a:t> </a:t>
            </a:r>
            <a:r>
              <a:rPr lang="nl-NL" sz="2400" dirty="0" err="1"/>
              <a:t>councils</a:t>
            </a:r>
            <a:r>
              <a:rPr lang="nl-NL" sz="2400" dirty="0"/>
              <a:t> </a:t>
            </a:r>
            <a:endParaRPr lang="nl-NL" sz="2400" dirty="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nl-NL" sz="2400" dirty="0" smtClean="0"/>
              <a:t> At sector (</a:t>
            </a:r>
            <a:r>
              <a:rPr lang="nl-NL" sz="2400" dirty="0" err="1" smtClean="0"/>
              <a:t>or</a:t>
            </a:r>
            <a:r>
              <a:rPr lang="nl-NL" sz="2400" baseline="0" dirty="0" smtClean="0"/>
              <a:t> </a:t>
            </a:r>
            <a:r>
              <a:rPr lang="nl-NL" sz="2400" baseline="0" dirty="0" err="1" smtClean="0"/>
              <a:t>company</a:t>
            </a:r>
            <a:r>
              <a:rPr lang="nl-NL" sz="2400" baseline="0" dirty="0" smtClean="0"/>
              <a:t>) </a:t>
            </a:r>
            <a:r>
              <a:rPr lang="nl-NL" sz="2400" dirty="0" smtClean="0"/>
              <a:t>level</a:t>
            </a:r>
            <a:r>
              <a:rPr lang="nl-NL" sz="2400" dirty="0"/>
              <a:t>: </a:t>
            </a:r>
            <a:r>
              <a:rPr lang="nl-NL" sz="2400" dirty="0" err="1" smtClean="0"/>
              <a:t>employers</a:t>
            </a:r>
            <a:r>
              <a:rPr lang="nl-NL" sz="2400" dirty="0" smtClean="0"/>
              <a:t> and employees </a:t>
            </a:r>
            <a:r>
              <a:rPr lang="nl-NL" sz="2400" dirty="0" err="1" smtClean="0"/>
              <a:t>negotiate</a:t>
            </a:r>
            <a:r>
              <a:rPr lang="nl-NL" sz="2400" dirty="0" smtClean="0"/>
              <a:t> </a:t>
            </a:r>
            <a:r>
              <a:rPr lang="nl-NL" sz="2400" dirty="0" err="1" smtClean="0"/>
              <a:t>on</a:t>
            </a:r>
            <a:r>
              <a:rPr lang="nl-NL" sz="2400" dirty="0" smtClean="0"/>
              <a:t> </a:t>
            </a:r>
            <a:r>
              <a:rPr lang="nl-NL" sz="2400" dirty="0" err="1" smtClean="0"/>
              <a:t>collective</a:t>
            </a:r>
            <a:r>
              <a:rPr lang="nl-NL" sz="2400" dirty="0" smtClean="0"/>
              <a:t> </a:t>
            </a:r>
            <a:r>
              <a:rPr lang="nl-NL" sz="2400" dirty="0" err="1" smtClean="0"/>
              <a:t>labour</a:t>
            </a:r>
            <a:r>
              <a:rPr lang="nl-NL" sz="2400" dirty="0" smtClean="0"/>
              <a:t> </a:t>
            </a:r>
            <a:r>
              <a:rPr lang="nl-NL" sz="2400" dirty="0" err="1" smtClean="0"/>
              <a:t>agreements</a:t>
            </a:r>
            <a:r>
              <a:rPr lang="nl-NL" sz="2400" dirty="0" smtClean="0"/>
              <a:t>, </a:t>
            </a:r>
            <a:r>
              <a:rPr lang="nl-NL" sz="2400" dirty="0" err="1" smtClean="0"/>
              <a:t>social</a:t>
            </a:r>
            <a:r>
              <a:rPr lang="nl-NL" sz="2400" dirty="0" smtClean="0"/>
              <a:t> </a:t>
            </a:r>
            <a:r>
              <a:rPr lang="nl-NL" sz="2400" dirty="0" err="1" smtClean="0"/>
              <a:t>funds</a:t>
            </a:r>
            <a:r>
              <a:rPr lang="nl-NL" sz="2400" dirty="0" smtClean="0"/>
              <a:t>, pension </a:t>
            </a:r>
            <a:r>
              <a:rPr lang="nl-NL" sz="2400" dirty="0" err="1" smtClean="0"/>
              <a:t>funds</a:t>
            </a:r>
            <a:r>
              <a:rPr lang="nl-NL" sz="2400" dirty="0" smtClean="0"/>
              <a:t> and training </a:t>
            </a:r>
            <a:r>
              <a:rPr lang="nl-NL" sz="2400" dirty="0" err="1" smtClean="0"/>
              <a:t>funds</a:t>
            </a:r>
            <a:r>
              <a:rPr lang="nl-NL" sz="2400" dirty="0" smtClean="0"/>
              <a:t>.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nl-NL" sz="2400" dirty="0" smtClean="0"/>
              <a:t> At </a:t>
            </a:r>
            <a:r>
              <a:rPr lang="nl-NL" sz="2400" dirty="0" err="1"/>
              <a:t>national</a:t>
            </a:r>
            <a:r>
              <a:rPr lang="nl-NL" sz="2400" dirty="0"/>
              <a:t> level: </a:t>
            </a:r>
            <a:r>
              <a:rPr lang="nl-NL" sz="2400" dirty="0" err="1"/>
              <a:t>consultation</a:t>
            </a:r>
            <a:r>
              <a:rPr lang="nl-NL" sz="2400" dirty="0"/>
              <a:t> </a:t>
            </a:r>
            <a:r>
              <a:rPr lang="nl-NL" sz="2400" dirty="0" err="1" smtClean="0"/>
              <a:t>takes</a:t>
            </a:r>
            <a:r>
              <a:rPr lang="nl-NL" sz="2400" dirty="0" smtClean="0"/>
              <a:t> </a:t>
            </a:r>
            <a:r>
              <a:rPr lang="nl-NL" sz="2400" dirty="0"/>
              <a:t>place in the SER and in the </a:t>
            </a:r>
            <a:r>
              <a:rPr lang="nl-NL" sz="2400" dirty="0" err="1"/>
              <a:t>Labour</a:t>
            </a:r>
            <a:r>
              <a:rPr lang="nl-NL" sz="2400" dirty="0"/>
              <a:t> Foundation.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899504-FDC8-4075-BEB8-BB1986CD7148}" type="slidenum">
              <a:rPr lang="nl-NL"/>
              <a:pPr/>
              <a:t>5</a:t>
            </a:fld>
            <a:endParaRPr lang="nl-NL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SER </a:t>
            </a:r>
            <a:r>
              <a:rPr lang="en-GB" dirty="0"/>
              <a:t>represents the interests of trade unions and industry, advising the government and parliament (upon request or at its own initiative) on all major social and economic issues. </a:t>
            </a:r>
          </a:p>
          <a:p>
            <a:r>
              <a:rPr lang="en-GB" dirty="0"/>
              <a:t>The SER also has an administrative role. </a:t>
            </a:r>
            <a:r>
              <a:rPr lang="en-GB" dirty="0" smtClean="0"/>
              <a:t>As the highest governing institution for the PBO sector, it supervises</a:t>
            </a:r>
            <a:r>
              <a:rPr lang="en-GB" baseline="0" dirty="0" smtClean="0"/>
              <a:t> </a:t>
            </a:r>
            <a:r>
              <a:rPr lang="en-GB" dirty="0" smtClean="0"/>
              <a:t>and monitors</a:t>
            </a:r>
            <a:r>
              <a:rPr lang="en-GB" baseline="0" dirty="0" smtClean="0"/>
              <a:t> the </a:t>
            </a:r>
            <a:r>
              <a:rPr lang="en-GB" dirty="0" smtClean="0"/>
              <a:t>commodity </a:t>
            </a:r>
            <a:r>
              <a:rPr lang="en-GB" dirty="0"/>
              <a:t>and industrial boards, which </a:t>
            </a:r>
            <a:r>
              <a:rPr lang="en-GB" dirty="0" smtClean="0"/>
              <a:t>play an </a:t>
            </a:r>
            <a:r>
              <a:rPr lang="en-GB" dirty="0"/>
              <a:t>important </a:t>
            </a:r>
            <a:r>
              <a:rPr lang="en-GB" dirty="0" smtClean="0"/>
              <a:t>part in </a:t>
            </a:r>
            <a:r>
              <a:rPr lang="en-GB" dirty="0"/>
              <a:t>the Dutch economy. Industrial boards are responsible for representing the interests of particular branches of industry, and are made up of employers’ representatives and union representatives. </a:t>
            </a:r>
          </a:p>
          <a:p>
            <a:r>
              <a:rPr lang="en-GB" dirty="0"/>
              <a:t>In addition, the SER helps the government to enforce the Works Councils Act (Wet op de </a:t>
            </a:r>
            <a:r>
              <a:rPr lang="en-GB" dirty="0" err="1"/>
              <a:t>ondernemingsraden</a:t>
            </a:r>
            <a:r>
              <a:rPr lang="en-GB" dirty="0"/>
              <a:t>). </a:t>
            </a:r>
            <a:endParaRPr lang="nl-NL" dirty="0"/>
          </a:p>
          <a:p>
            <a:pPr>
              <a:buFontTx/>
              <a:buChar char="•"/>
            </a:pPr>
            <a:r>
              <a:rPr lang="nl-NL" dirty="0" smtClean="0"/>
              <a:t> </a:t>
            </a:r>
            <a:r>
              <a:rPr lang="nl-NL" dirty="0" err="1" smtClean="0"/>
              <a:t>Advising</a:t>
            </a:r>
            <a:r>
              <a:rPr lang="nl-NL" dirty="0" smtClean="0"/>
              <a:t> </a:t>
            </a:r>
            <a:r>
              <a:rPr lang="nl-NL" dirty="0" err="1"/>
              <a:t>government</a:t>
            </a:r>
            <a:r>
              <a:rPr lang="nl-NL" dirty="0"/>
              <a:t> and </a:t>
            </a:r>
            <a:r>
              <a:rPr lang="nl-NL" dirty="0" err="1"/>
              <a:t>parliament</a:t>
            </a:r>
            <a:r>
              <a:rPr lang="nl-NL" dirty="0"/>
              <a:t>   </a:t>
            </a:r>
          </a:p>
          <a:p>
            <a:pPr>
              <a:buFontTx/>
              <a:buChar char="•"/>
            </a:pPr>
            <a:r>
              <a:rPr lang="nl-NL" dirty="0" smtClean="0"/>
              <a:t> </a:t>
            </a:r>
            <a:r>
              <a:rPr lang="nl-NL" dirty="0" err="1" smtClean="0"/>
              <a:t>Supervising</a:t>
            </a:r>
            <a:r>
              <a:rPr lang="nl-NL" dirty="0" smtClean="0"/>
              <a:t> </a:t>
            </a:r>
            <a:r>
              <a:rPr lang="nl-NL" dirty="0" err="1"/>
              <a:t>commodity</a:t>
            </a:r>
            <a:r>
              <a:rPr lang="nl-NL" dirty="0"/>
              <a:t> and </a:t>
            </a:r>
            <a:r>
              <a:rPr lang="nl-NL" dirty="0" err="1"/>
              <a:t>industrial</a:t>
            </a:r>
            <a:r>
              <a:rPr lang="nl-NL" dirty="0"/>
              <a:t> boards   </a:t>
            </a:r>
          </a:p>
          <a:p>
            <a:pPr>
              <a:buFontTx/>
              <a:buChar char="•"/>
            </a:pPr>
            <a:r>
              <a:rPr lang="nl-NL" dirty="0" smtClean="0"/>
              <a:t> </a:t>
            </a:r>
            <a:r>
              <a:rPr lang="nl-NL" dirty="0" err="1" smtClean="0"/>
              <a:t>Enforcing</a:t>
            </a:r>
            <a:r>
              <a:rPr lang="nl-NL" dirty="0" smtClean="0"/>
              <a:t> </a:t>
            </a:r>
            <a:r>
              <a:rPr lang="nl-NL" dirty="0" err="1" smtClean="0"/>
              <a:t>legislation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such</a:t>
            </a:r>
            <a:r>
              <a:rPr lang="nl-NL" baseline="0" dirty="0" smtClean="0"/>
              <a:t> as in the context of the Works </a:t>
            </a:r>
            <a:r>
              <a:rPr lang="nl-NL" baseline="0" dirty="0" err="1" smtClean="0"/>
              <a:t>Council</a:t>
            </a:r>
            <a:r>
              <a:rPr lang="nl-NL" dirty="0" smtClean="0"/>
              <a:t> </a:t>
            </a:r>
          </a:p>
          <a:p>
            <a:pPr>
              <a:buFontTx/>
              <a:buChar char="•"/>
            </a:pPr>
            <a:r>
              <a:rPr lang="nl-NL" dirty="0" smtClean="0"/>
              <a:t> </a:t>
            </a:r>
            <a:r>
              <a:rPr lang="nl-NL" dirty="0" err="1" smtClean="0"/>
              <a:t>Advising</a:t>
            </a:r>
            <a:r>
              <a:rPr lang="nl-NL" dirty="0" smtClean="0"/>
              <a:t> </a:t>
            </a:r>
            <a:r>
              <a:rPr lang="nl-NL" dirty="0" err="1" smtClean="0"/>
              <a:t>on</a:t>
            </a:r>
            <a:r>
              <a:rPr lang="nl-NL" dirty="0" smtClean="0"/>
              <a:t> </a:t>
            </a:r>
            <a:r>
              <a:rPr lang="nl-NL" dirty="0" err="1" smtClean="0"/>
              <a:t>introduction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discontinuation</a:t>
            </a:r>
            <a:r>
              <a:rPr lang="nl-NL" dirty="0" smtClean="0"/>
              <a:t> of boards </a:t>
            </a:r>
            <a:r>
              <a:rPr lang="nl-NL" dirty="0" err="1" smtClean="0"/>
              <a:t>and</a:t>
            </a:r>
            <a:r>
              <a:rPr lang="nl-NL" dirty="0" smtClean="0"/>
              <a:t> the </a:t>
            </a:r>
            <a:r>
              <a:rPr lang="nl-NL" dirty="0" err="1" smtClean="0"/>
              <a:t>periodical</a:t>
            </a:r>
            <a:r>
              <a:rPr lang="nl-NL" dirty="0" smtClean="0"/>
              <a:t> </a:t>
            </a:r>
            <a:r>
              <a:rPr lang="nl-NL" dirty="0" err="1" smtClean="0"/>
              <a:t>appointment</a:t>
            </a:r>
            <a:r>
              <a:rPr lang="nl-NL" dirty="0" smtClean="0"/>
              <a:t> of board </a:t>
            </a:r>
            <a:r>
              <a:rPr lang="nl-NL" dirty="0" err="1" smtClean="0"/>
              <a:t>managements</a:t>
            </a:r>
            <a:endParaRPr lang="nl-NL" dirty="0" smtClean="0"/>
          </a:p>
          <a:p>
            <a:pPr>
              <a:buFontTx/>
              <a:buChar char="•"/>
            </a:pPr>
            <a:r>
              <a:rPr lang="nl-NL" dirty="0" smtClean="0"/>
              <a:t> </a:t>
            </a:r>
            <a:r>
              <a:rPr lang="nl-NL" dirty="0" err="1" smtClean="0"/>
              <a:t>Coordinating</a:t>
            </a:r>
            <a:r>
              <a:rPr lang="nl-NL" dirty="0" smtClean="0"/>
              <a:t> joint </a:t>
            </a:r>
            <a:r>
              <a:rPr lang="nl-NL" dirty="0" err="1" smtClean="0"/>
              <a:t>activities</a:t>
            </a:r>
            <a:r>
              <a:rPr lang="nl-NL" dirty="0" smtClean="0"/>
              <a:t> for commodity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industrial</a:t>
            </a:r>
            <a:r>
              <a:rPr lang="nl-NL" dirty="0" smtClean="0"/>
              <a:t> boards, </a:t>
            </a:r>
            <a:r>
              <a:rPr lang="nl-NL" dirty="0" err="1" smtClean="0"/>
              <a:t>such</a:t>
            </a:r>
            <a:r>
              <a:rPr lang="nl-NL" dirty="0" smtClean="0"/>
              <a:t> as </a:t>
            </a:r>
            <a:r>
              <a:rPr lang="nl-NL" dirty="0" err="1" smtClean="0"/>
              <a:t>creating</a:t>
            </a:r>
            <a:r>
              <a:rPr lang="nl-NL" dirty="0" smtClean="0"/>
              <a:t> a Code of </a:t>
            </a:r>
            <a:r>
              <a:rPr lang="nl-NL" dirty="0" err="1" smtClean="0"/>
              <a:t>Good</a:t>
            </a:r>
            <a:r>
              <a:rPr lang="nl-NL" dirty="0" smtClean="0"/>
              <a:t> Governance</a:t>
            </a:r>
          </a:p>
          <a:p>
            <a:endParaRPr lang="nl-N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28875-EEF7-4E7C-9E7D-B43E1BF4BD1F}" type="slidenum">
              <a:rPr lang="nl-NL"/>
              <a:pPr/>
              <a:t>8</a:t>
            </a:fld>
            <a:endParaRPr lang="nl-NL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94529-5681-4438-9D85-5DE429B85845}" type="slidenum">
              <a:rPr lang="nl-NL"/>
              <a:pPr/>
              <a:t>10</a:t>
            </a:fld>
            <a:endParaRPr lang="nl-NL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717925"/>
            <a:ext cx="5902325" cy="74771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Titel Powerpoint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581525"/>
            <a:ext cx="5975350" cy="504825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Naam spreker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6130925" cy="2682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23075C"/>
                </a:solidFill>
              </a:defRPr>
            </a:lvl1pPr>
          </a:lstStyle>
          <a:p>
            <a:r>
              <a:rPr lang="nl-NL" smtClean="0"/>
              <a:t>00-00-2009 | pagina 1/x | Afdeling Communicatie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549275"/>
            <a:ext cx="2057400" cy="55768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549275"/>
            <a:ext cx="6019800" cy="557688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SER_Foot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049963"/>
            <a:ext cx="9144000" cy="808037"/>
          </a:xfrm>
          <a:prstGeom prst="rect">
            <a:avLst/>
          </a:prstGeom>
          <a:noFill/>
        </p:spPr>
      </p:pic>
      <p:pic>
        <p:nvPicPr>
          <p:cNvPr id="1032" name="Picture 8" descr="SER_top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13176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57200" y="6453188"/>
            <a:ext cx="61309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nl-NL" sz="1200" dirty="0" smtClean="0">
                <a:solidFill>
                  <a:srgbClr val="23075C"/>
                </a:solidFill>
              </a:rPr>
              <a:t>10-2013 </a:t>
            </a:r>
            <a:r>
              <a:rPr lang="nl-NL" sz="1200" dirty="0">
                <a:solidFill>
                  <a:srgbClr val="60C3E2"/>
                </a:solidFill>
              </a:rPr>
              <a:t>|</a:t>
            </a:r>
            <a:r>
              <a:rPr lang="nl-NL" sz="1200" dirty="0">
                <a:solidFill>
                  <a:srgbClr val="23075C"/>
                </a:solidFill>
              </a:rPr>
              <a:t> Communications </a:t>
            </a:r>
            <a:r>
              <a:rPr lang="nl-NL" sz="1200" dirty="0">
                <a:solidFill>
                  <a:srgbClr val="60C3E2"/>
                </a:solidFill>
              </a:rPr>
              <a:t>|</a:t>
            </a:r>
            <a:r>
              <a:rPr lang="nl-NL" sz="1200" dirty="0">
                <a:solidFill>
                  <a:srgbClr val="23075C"/>
                </a:solidFill>
              </a:rPr>
              <a:t> SER: </a:t>
            </a:r>
            <a:r>
              <a:rPr lang="nl-NL" sz="1200" dirty="0" err="1">
                <a:solidFill>
                  <a:srgbClr val="23075C"/>
                </a:solidFill>
              </a:rPr>
              <a:t>an</a:t>
            </a:r>
            <a:r>
              <a:rPr lang="nl-NL" sz="1200" dirty="0">
                <a:solidFill>
                  <a:srgbClr val="23075C"/>
                </a:solidFill>
              </a:rPr>
              <a:t> </a:t>
            </a:r>
            <a:r>
              <a:rPr lang="nl-NL" sz="1200" dirty="0" err="1">
                <a:solidFill>
                  <a:srgbClr val="23075C"/>
                </a:solidFill>
              </a:rPr>
              <a:t>introduction</a:t>
            </a:r>
            <a:endParaRPr lang="nl-NL" sz="1200" dirty="0">
              <a:solidFill>
                <a:srgbClr val="23075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08085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08085C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08085C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08085C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08085C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8085C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8085C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8085C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8085C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40B7DC"/>
        </a:buClr>
        <a:buFont typeface="Wingdings" pitchFamily="2" charset="2"/>
        <a:buChar char="§"/>
        <a:defRPr sz="1400">
          <a:solidFill>
            <a:srgbClr val="08085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40B7DC"/>
        </a:buClr>
        <a:buFont typeface="Arial" charset="0"/>
        <a:buChar char="-"/>
        <a:defRPr sz="1400">
          <a:solidFill>
            <a:srgbClr val="08085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40B7DC"/>
        </a:buClr>
        <a:buFont typeface="Arial" charset="0"/>
        <a:buChar char="-"/>
        <a:defRPr sz="1400">
          <a:solidFill>
            <a:srgbClr val="08085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40B7DC"/>
        </a:buClr>
        <a:buFont typeface="Arial" charset="0"/>
        <a:buChar char="-"/>
        <a:defRPr sz="1400">
          <a:solidFill>
            <a:srgbClr val="08085C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40B7DC"/>
        </a:buClr>
        <a:buFont typeface="Arial" charset="0"/>
        <a:buChar char="-"/>
        <a:defRPr sz="1400">
          <a:solidFill>
            <a:srgbClr val="08085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0B7DC"/>
        </a:buClr>
        <a:buFont typeface="Arial" charset="0"/>
        <a:buChar char="-"/>
        <a:defRPr sz="1400">
          <a:solidFill>
            <a:srgbClr val="08085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0B7DC"/>
        </a:buClr>
        <a:buFont typeface="Arial" charset="0"/>
        <a:buChar char="-"/>
        <a:defRPr sz="1400">
          <a:solidFill>
            <a:srgbClr val="08085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0B7DC"/>
        </a:buClr>
        <a:buFont typeface="Arial" charset="0"/>
        <a:buChar char="-"/>
        <a:defRPr sz="1400">
          <a:solidFill>
            <a:srgbClr val="08085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0B7DC"/>
        </a:buClr>
        <a:buFont typeface="Arial" charset="0"/>
        <a:buChar char="-"/>
        <a:defRPr sz="1400">
          <a:solidFill>
            <a:srgbClr val="08085C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SER002-3 PPT Pag 1 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3429000"/>
            <a:ext cx="6804025" cy="1728788"/>
          </a:xfrm>
          <a:prstGeom prst="rect">
            <a:avLst/>
          </a:prstGeom>
          <a:solidFill>
            <a:srgbClr val="08085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pic>
        <p:nvPicPr>
          <p:cNvPr id="5128" name="Picture 8" descr="SER_Foo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49963"/>
            <a:ext cx="9144000" cy="808037"/>
          </a:xfrm>
          <a:prstGeom prst="rect">
            <a:avLst/>
          </a:prstGeom>
          <a:noFill/>
        </p:spPr>
      </p:pic>
      <p:pic>
        <p:nvPicPr>
          <p:cNvPr id="5129" name="Picture 9" descr="SER_t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317625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The Dutch consultation economy in perspective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What are the conditions </a:t>
            </a:r>
            <a:r>
              <a:rPr lang="en-GB" sz="2400" dirty="0"/>
              <a:t>for </a:t>
            </a:r>
            <a:r>
              <a:rPr lang="en-GB" sz="2400" dirty="0" smtClean="0"/>
              <a:t>success?</a:t>
            </a:r>
            <a:endParaRPr lang="nl-NL" sz="2400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886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nl-NL" sz="2000" dirty="0" err="1" smtClean="0"/>
              <a:t>Social</a:t>
            </a:r>
            <a:r>
              <a:rPr lang="nl-NL" sz="2000" dirty="0" smtClean="0"/>
              <a:t> partners </a:t>
            </a:r>
            <a:r>
              <a:rPr lang="nl-NL" sz="2000" dirty="0" err="1" smtClean="0"/>
              <a:t>wanting</a:t>
            </a:r>
            <a:r>
              <a:rPr lang="nl-NL" sz="2000" dirty="0" smtClean="0"/>
              <a:t> to </a:t>
            </a:r>
            <a:r>
              <a:rPr lang="nl-NL" sz="2000" dirty="0" err="1" smtClean="0"/>
              <a:t>work</a:t>
            </a:r>
            <a:r>
              <a:rPr lang="nl-NL" sz="2000" dirty="0" smtClean="0"/>
              <a:t> </a:t>
            </a:r>
            <a:r>
              <a:rPr lang="nl-NL" sz="2000" dirty="0" err="1" smtClean="0"/>
              <a:t>together</a:t>
            </a:r>
            <a:r>
              <a:rPr lang="nl-NL" sz="2000" dirty="0" smtClean="0"/>
              <a:t> &amp;</a:t>
            </a:r>
          </a:p>
          <a:p>
            <a:pPr>
              <a:buFont typeface="Wingdings" pitchFamily="2" charset="2"/>
              <a:buNone/>
            </a:pPr>
            <a:r>
              <a:rPr lang="nl-NL" sz="2000" dirty="0" err="1" smtClean="0"/>
              <a:t>Political</a:t>
            </a:r>
            <a:r>
              <a:rPr lang="nl-NL" sz="2000" dirty="0" smtClean="0"/>
              <a:t> </a:t>
            </a:r>
            <a:r>
              <a:rPr lang="nl-NL" sz="2000" dirty="0" err="1"/>
              <a:t>will</a:t>
            </a:r>
            <a:r>
              <a:rPr lang="nl-NL" sz="2000" dirty="0"/>
              <a:t> and </a:t>
            </a:r>
            <a:r>
              <a:rPr lang="nl-NL" sz="2000" dirty="0" err="1"/>
              <a:t>social</a:t>
            </a:r>
            <a:r>
              <a:rPr lang="nl-NL" sz="2000" dirty="0"/>
              <a:t> </a:t>
            </a:r>
            <a:r>
              <a:rPr lang="nl-NL" sz="2000" dirty="0" err="1" smtClean="0"/>
              <a:t>acceptance</a:t>
            </a:r>
            <a:r>
              <a:rPr lang="nl-NL" sz="2000" dirty="0" smtClean="0"/>
              <a:t> to listen and </a:t>
            </a:r>
            <a:r>
              <a:rPr lang="nl-NL" sz="2000" dirty="0" err="1" smtClean="0"/>
              <a:t>seek</a:t>
            </a:r>
            <a:r>
              <a:rPr lang="nl-NL" sz="2000" dirty="0" smtClean="0"/>
              <a:t> </a:t>
            </a:r>
            <a:r>
              <a:rPr lang="nl-NL" sz="2000" dirty="0" err="1" smtClean="0"/>
              <a:t>advice</a:t>
            </a:r>
            <a:endParaRPr lang="nl-NL" sz="2000" dirty="0"/>
          </a:p>
          <a:p>
            <a:pPr>
              <a:buFont typeface="Wingdings" pitchFamily="2" charset="2"/>
              <a:buNone/>
            </a:pPr>
            <a:endParaRPr lang="nl-NL" sz="2000" dirty="0"/>
          </a:p>
          <a:p>
            <a:pPr>
              <a:buFont typeface="Wingdings" pitchFamily="2" charset="2"/>
              <a:buNone/>
            </a:pPr>
            <a:r>
              <a:rPr lang="nl-NL" sz="2000" dirty="0" smtClean="0"/>
              <a:t>More </a:t>
            </a:r>
            <a:r>
              <a:rPr lang="nl-NL" sz="2000" dirty="0" err="1" smtClean="0"/>
              <a:t>process</a:t>
            </a:r>
            <a:r>
              <a:rPr lang="nl-NL" sz="2000" dirty="0" smtClean="0"/>
              <a:t> </a:t>
            </a:r>
            <a:r>
              <a:rPr lang="nl-NL" sz="2000" dirty="0" err="1" smtClean="0"/>
              <a:t>than</a:t>
            </a:r>
            <a:r>
              <a:rPr lang="nl-NL" sz="2000" dirty="0" smtClean="0"/>
              <a:t> </a:t>
            </a:r>
            <a:r>
              <a:rPr lang="nl-NL" sz="2000" dirty="0" err="1" smtClean="0"/>
              <a:t>structure</a:t>
            </a:r>
            <a:r>
              <a:rPr lang="nl-NL" sz="2000" dirty="0" smtClean="0"/>
              <a:t>!</a:t>
            </a:r>
            <a:r>
              <a:rPr lang="nl-NL" sz="2000" dirty="0" smtClean="0"/>
              <a:t> </a:t>
            </a:r>
            <a:endParaRPr lang="nl-NL" sz="2000" dirty="0"/>
          </a:p>
          <a:p>
            <a:r>
              <a:rPr lang="en-GB" sz="2000" dirty="0" smtClean="0"/>
              <a:t>respect </a:t>
            </a:r>
            <a:r>
              <a:rPr lang="en-GB" sz="2000" dirty="0"/>
              <a:t>for each others’ position</a:t>
            </a:r>
          </a:p>
          <a:p>
            <a:r>
              <a:rPr lang="en-GB" sz="2000" dirty="0" smtClean="0"/>
              <a:t>long-term </a:t>
            </a:r>
            <a:r>
              <a:rPr lang="en-GB" sz="2000" dirty="0"/>
              <a:t>orientation</a:t>
            </a:r>
          </a:p>
          <a:p>
            <a:pPr>
              <a:buFont typeface="Wingdings" pitchFamily="2" charset="2"/>
              <a:buNone/>
            </a:pPr>
            <a:r>
              <a:rPr lang="en-GB" sz="2000" dirty="0"/>
              <a:t>     (not just one-off deals)</a:t>
            </a:r>
          </a:p>
          <a:p>
            <a:r>
              <a:rPr lang="en-GB" sz="2000" dirty="0"/>
              <a:t>create an environment of mutual </a:t>
            </a:r>
            <a:r>
              <a:rPr lang="en-GB" sz="2000" dirty="0" smtClean="0"/>
              <a:t>trust</a:t>
            </a:r>
          </a:p>
          <a:p>
            <a:r>
              <a:rPr lang="en-GB" sz="2000" dirty="0" smtClean="0"/>
              <a:t>Invest in (personal) relations</a:t>
            </a:r>
          </a:p>
          <a:p>
            <a:r>
              <a:rPr lang="en-GB" sz="2000" dirty="0" smtClean="0"/>
              <a:t>stick </a:t>
            </a:r>
            <a:r>
              <a:rPr lang="en-GB" sz="2000" dirty="0"/>
              <a:t>to </a:t>
            </a:r>
            <a:r>
              <a:rPr lang="en-GB" sz="2000" dirty="0" smtClean="0"/>
              <a:t>agreements, commitment </a:t>
            </a:r>
            <a:r>
              <a:rPr lang="en-GB" sz="2000" dirty="0"/>
              <a:t>to </a:t>
            </a: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	</a:t>
            </a:r>
            <a:r>
              <a:rPr lang="en-GB" sz="2000" dirty="0" smtClean="0"/>
              <a:t>longer-term </a:t>
            </a:r>
            <a:r>
              <a:rPr lang="en-GB" sz="2000" dirty="0"/>
              <a:t>agreements with other </a:t>
            </a:r>
            <a:r>
              <a:rPr lang="en-GB" sz="2000" dirty="0" smtClean="0"/>
              <a:t>parties</a:t>
            </a:r>
          </a:p>
          <a:p>
            <a:pPr>
              <a:buNone/>
            </a:pPr>
            <a:r>
              <a:rPr lang="en-GB" sz="2000" dirty="0" smtClean="0">
                <a:sym typeface="Wingdings" pitchFamily="2" charset="2"/>
              </a:rPr>
              <a:t> Hard work, not easy! Only as good as the last advice</a:t>
            </a:r>
            <a:endParaRPr lang="en-GB" sz="2000" dirty="0"/>
          </a:p>
          <a:p>
            <a:pPr>
              <a:buFont typeface="Wingdings" pitchFamily="2" charset="2"/>
              <a:buNone/>
            </a:pPr>
            <a:endParaRPr lang="en-GB" sz="2000" dirty="0"/>
          </a:p>
          <a:p>
            <a:endParaRPr lang="nl-NL" sz="2000" dirty="0"/>
          </a:p>
        </p:txBody>
      </p:sp>
      <p:pic>
        <p:nvPicPr>
          <p:cNvPr id="5" name="Afbeelding 4" descr="handenschudpol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492896"/>
            <a:ext cx="2592288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987" t="5859" r="8912" b="13864"/>
          <a:stretch>
            <a:fillRect/>
          </a:stretch>
        </p:blipFill>
        <p:spPr bwMode="auto">
          <a:xfrm>
            <a:off x="-98193" y="-202231"/>
            <a:ext cx="9468544" cy="706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Holland: </a:t>
            </a:r>
            <a:r>
              <a:rPr lang="nl-NL" sz="2400" dirty="0" err="1" smtClean="0"/>
              <a:t>man-made</a:t>
            </a:r>
            <a:r>
              <a:rPr lang="nl-NL" sz="2400" dirty="0" smtClean="0"/>
              <a:t> </a:t>
            </a:r>
            <a:r>
              <a:rPr lang="nl-NL" sz="2400" dirty="0"/>
              <a:t>land  </a:t>
            </a:r>
          </a:p>
        </p:txBody>
      </p:sp>
      <p:pic>
        <p:nvPicPr>
          <p:cNvPr id="59395" name="Picture 3" descr="dia3Nederlan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196975"/>
            <a:ext cx="5730289" cy="4320257"/>
          </a:xfrm>
          <a:noFill/>
          <a:ln/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444208" y="1484784"/>
            <a:ext cx="244760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dirty="0" err="1">
                <a:solidFill>
                  <a:srgbClr val="08085C"/>
                </a:solidFill>
              </a:rPr>
              <a:t>Social</a:t>
            </a:r>
            <a:r>
              <a:rPr lang="nl-NL" sz="2000" dirty="0">
                <a:solidFill>
                  <a:srgbClr val="08085C"/>
                </a:solidFill>
              </a:rPr>
              <a:t> </a:t>
            </a:r>
            <a:r>
              <a:rPr lang="nl-NL" sz="2000" dirty="0" err="1">
                <a:solidFill>
                  <a:srgbClr val="08085C"/>
                </a:solidFill>
              </a:rPr>
              <a:t>dialogue</a:t>
            </a:r>
            <a:r>
              <a:rPr lang="nl-NL" sz="2000" dirty="0">
                <a:solidFill>
                  <a:srgbClr val="08085C"/>
                </a:solidFill>
              </a:rPr>
              <a:t> </a:t>
            </a:r>
            <a:r>
              <a:rPr lang="nl-NL" sz="2000" dirty="0" err="1">
                <a:solidFill>
                  <a:srgbClr val="08085C"/>
                </a:solidFill>
              </a:rPr>
              <a:t>finds</a:t>
            </a:r>
            <a:r>
              <a:rPr lang="nl-NL" sz="2000" dirty="0">
                <a:solidFill>
                  <a:srgbClr val="08085C"/>
                </a:solidFill>
              </a:rPr>
              <a:t> </a:t>
            </a:r>
            <a:r>
              <a:rPr lang="nl-NL" sz="2000" dirty="0" err="1">
                <a:solidFill>
                  <a:srgbClr val="08085C"/>
                </a:solidFill>
              </a:rPr>
              <a:t>its</a:t>
            </a:r>
            <a:r>
              <a:rPr lang="nl-NL" sz="2000" dirty="0">
                <a:solidFill>
                  <a:srgbClr val="08085C"/>
                </a:solidFill>
              </a:rPr>
              <a:t> </a:t>
            </a:r>
            <a:r>
              <a:rPr lang="nl-NL" sz="2000" dirty="0" err="1">
                <a:solidFill>
                  <a:srgbClr val="08085C"/>
                </a:solidFill>
              </a:rPr>
              <a:t>roots</a:t>
            </a:r>
            <a:r>
              <a:rPr lang="nl-NL" sz="2000" dirty="0">
                <a:solidFill>
                  <a:srgbClr val="08085C"/>
                </a:solidFill>
              </a:rPr>
              <a:t> in a long </a:t>
            </a:r>
            <a:r>
              <a:rPr lang="nl-NL" sz="2000" dirty="0" err="1">
                <a:solidFill>
                  <a:srgbClr val="08085C"/>
                </a:solidFill>
              </a:rPr>
              <a:t>tradition</a:t>
            </a:r>
            <a:r>
              <a:rPr lang="nl-NL" sz="2000" dirty="0">
                <a:solidFill>
                  <a:srgbClr val="08085C"/>
                </a:solidFill>
              </a:rPr>
              <a:t> of </a:t>
            </a:r>
            <a:r>
              <a:rPr lang="nl-NL" sz="2000" dirty="0" err="1">
                <a:solidFill>
                  <a:srgbClr val="08085C"/>
                </a:solidFill>
              </a:rPr>
              <a:t>consultation</a:t>
            </a:r>
            <a:r>
              <a:rPr lang="nl-NL" sz="2000" dirty="0">
                <a:solidFill>
                  <a:srgbClr val="08085C"/>
                </a:solidFill>
              </a:rPr>
              <a:t> and </a:t>
            </a:r>
            <a:r>
              <a:rPr lang="nl-NL" sz="2000" dirty="0" err="1" smtClean="0">
                <a:solidFill>
                  <a:srgbClr val="08085C"/>
                </a:solidFill>
              </a:rPr>
              <a:t>cooperation</a:t>
            </a:r>
            <a:endParaRPr lang="nl-NL" sz="2000" dirty="0" smtClean="0">
              <a:solidFill>
                <a:srgbClr val="08085C"/>
              </a:solidFill>
            </a:endParaRPr>
          </a:p>
          <a:p>
            <a:pPr>
              <a:spcBef>
                <a:spcPct val="50000"/>
              </a:spcBef>
            </a:pPr>
            <a:r>
              <a:rPr lang="nl-NL" sz="2000" dirty="0" smtClean="0">
                <a:solidFill>
                  <a:srgbClr val="08085C"/>
                </a:solidFill>
              </a:rPr>
              <a:t>Step </a:t>
            </a:r>
            <a:r>
              <a:rPr lang="nl-NL" sz="2000" dirty="0" err="1" smtClean="0">
                <a:solidFill>
                  <a:srgbClr val="08085C"/>
                </a:solidFill>
              </a:rPr>
              <a:t>by</a:t>
            </a:r>
            <a:r>
              <a:rPr lang="nl-NL" sz="2000" dirty="0" smtClean="0">
                <a:solidFill>
                  <a:srgbClr val="08085C"/>
                </a:solidFill>
              </a:rPr>
              <a:t> step in 100 </a:t>
            </a:r>
            <a:r>
              <a:rPr lang="nl-NL" sz="2000" dirty="0" err="1" smtClean="0">
                <a:solidFill>
                  <a:srgbClr val="08085C"/>
                </a:solidFill>
              </a:rPr>
              <a:t>years</a:t>
            </a:r>
            <a:r>
              <a:rPr lang="nl-NL" sz="2000" dirty="0" smtClean="0">
                <a:solidFill>
                  <a:srgbClr val="08085C"/>
                </a:solidFill>
              </a:rPr>
              <a:t> </a:t>
            </a:r>
            <a:r>
              <a:rPr lang="nl-NL" sz="2000" dirty="0" err="1" smtClean="0">
                <a:solidFill>
                  <a:srgbClr val="08085C"/>
                </a:solidFill>
              </a:rPr>
              <a:t>much</a:t>
            </a:r>
            <a:r>
              <a:rPr lang="nl-NL" sz="2000" dirty="0" smtClean="0">
                <a:solidFill>
                  <a:srgbClr val="08085C"/>
                </a:solidFill>
              </a:rPr>
              <a:t> </a:t>
            </a:r>
            <a:r>
              <a:rPr lang="nl-NL" sz="2000" dirty="0" err="1" smtClean="0">
                <a:solidFill>
                  <a:srgbClr val="08085C"/>
                </a:solidFill>
              </a:rPr>
              <a:t>change</a:t>
            </a:r>
            <a:endParaRPr lang="nl-NL" sz="2000" dirty="0" smtClean="0">
              <a:solidFill>
                <a:srgbClr val="08085C"/>
              </a:solidFill>
            </a:endParaRPr>
          </a:p>
          <a:p>
            <a:pPr>
              <a:spcBef>
                <a:spcPct val="50000"/>
              </a:spcBef>
            </a:pPr>
            <a:r>
              <a:rPr lang="nl-NL" sz="2000" dirty="0" err="1" smtClean="0">
                <a:solidFill>
                  <a:srgbClr val="08085C"/>
                </a:solidFill>
              </a:rPr>
              <a:t>Netherlands</a:t>
            </a:r>
            <a:r>
              <a:rPr lang="nl-NL" sz="2000" dirty="0" smtClean="0">
                <a:solidFill>
                  <a:srgbClr val="08085C"/>
                </a:solidFill>
              </a:rPr>
              <a:t> </a:t>
            </a:r>
            <a:r>
              <a:rPr lang="nl-NL" sz="2000" dirty="0" err="1" smtClean="0">
                <a:solidFill>
                  <a:srgbClr val="08085C"/>
                </a:solidFill>
              </a:rPr>
              <a:t>now</a:t>
            </a:r>
            <a:r>
              <a:rPr lang="nl-NL" sz="2000" dirty="0" smtClean="0">
                <a:solidFill>
                  <a:srgbClr val="08085C"/>
                </a:solidFill>
              </a:rPr>
              <a:t>: t</a:t>
            </a:r>
            <a:r>
              <a:rPr lang="nl-NL" sz="2000" dirty="0" smtClean="0">
                <a:solidFill>
                  <a:srgbClr val="08085C"/>
                </a:solidFill>
              </a:rPr>
              <a:t>op 5 best </a:t>
            </a:r>
            <a:r>
              <a:rPr lang="nl-NL" sz="2000" dirty="0" err="1" smtClean="0">
                <a:solidFill>
                  <a:srgbClr val="08085C"/>
                </a:solidFill>
              </a:rPr>
              <a:t>performing</a:t>
            </a:r>
            <a:r>
              <a:rPr lang="nl-NL" sz="2000" dirty="0" smtClean="0">
                <a:solidFill>
                  <a:srgbClr val="08085C"/>
                </a:solidFill>
              </a:rPr>
              <a:t> </a:t>
            </a:r>
            <a:r>
              <a:rPr lang="nl-NL" sz="2000" dirty="0" err="1" smtClean="0">
                <a:solidFill>
                  <a:srgbClr val="08085C"/>
                </a:solidFill>
              </a:rPr>
              <a:t>countries</a:t>
            </a:r>
            <a:endParaRPr lang="nl-NL" sz="2000" dirty="0">
              <a:solidFill>
                <a:srgbClr val="08085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6840537" cy="647700"/>
          </a:xfrm>
        </p:spPr>
        <p:txBody>
          <a:bodyPr/>
          <a:lstStyle/>
          <a:p>
            <a:r>
              <a:rPr lang="nl-NL" sz="2400"/>
              <a:t>Dutch consultation economy </a:t>
            </a:r>
            <a:br>
              <a:rPr lang="nl-NL" sz="2400"/>
            </a:br>
            <a:r>
              <a:rPr lang="nl-NL" sz="2400"/>
              <a:t>at three levels:</a:t>
            </a:r>
            <a:endParaRPr lang="en-GB" sz="240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362950" cy="439283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b="1" dirty="0"/>
              <a:t>Company level</a:t>
            </a:r>
            <a:r>
              <a:rPr lang="en-GB" sz="2000" dirty="0"/>
              <a:t>: works councils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Consultation: </a:t>
            </a:r>
            <a:r>
              <a:rPr lang="en-GB" sz="2000" dirty="0" smtClean="0"/>
              <a:t>on </a:t>
            </a:r>
            <a:r>
              <a:rPr lang="nl-NL" sz="2000" dirty="0" smtClean="0"/>
              <a:t>important </a:t>
            </a:r>
            <a:r>
              <a:rPr lang="nl-NL" sz="2000" dirty="0" smtClean="0"/>
              <a:t>issues </a:t>
            </a:r>
            <a:r>
              <a:rPr lang="nl-NL" sz="2000" dirty="0" err="1" smtClean="0"/>
              <a:t>for</a:t>
            </a:r>
            <a:r>
              <a:rPr lang="nl-NL" sz="2000" dirty="0" smtClean="0"/>
              <a:t> the </a:t>
            </a:r>
            <a:r>
              <a:rPr lang="nl-NL" sz="2000" dirty="0" err="1" smtClean="0"/>
              <a:t>direction</a:t>
            </a:r>
            <a:r>
              <a:rPr lang="nl-NL" sz="2000" dirty="0" smtClean="0"/>
              <a:t> and </a:t>
            </a:r>
            <a:r>
              <a:rPr lang="nl-NL" sz="2000" dirty="0" err="1" smtClean="0"/>
              <a:t>future</a:t>
            </a:r>
            <a:r>
              <a:rPr lang="nl-NL" sz="2000" dirty="0" smtClean="0"/>
              <a:t> of the </a:t>
            </a:r>
            <a:r>
              <a:rPr lang="nl-NL" sz="2000" dirty="0" err="1" smtClean="0"/>
              <a:t>organisation</a:t>
            </a:r>
            <a:r>
              <a:rPr lang="nl-NL" sz="2000" dirty="0" smtClean="0"/>
              <a:t> </a:t>
            </a:r>
            <a:r>
              <a:rPr lang="en-GB" sz="2000" dirty="0" smtClean="0"/>
              <a:t> </a:t>
            </a:r>
            <a:endParaRPr lang="en-GB" sz="2000" dirty="0"/>
          </a:p>
          <a:p>
            <a:pPr lvl="1">
              <a:lnSpc>
                <a:spcPct val="90000"/>
              </a:lnSpc>
            </a:pPr>
            <a:r>
              <a:rPr lang="en-GB" sz="2000" dirty="0"/>
              <a:t>Approval: </a:t>
            </a:r>
            <a:r>
              <a:rPr lang="en-GB" sz="2000" dirty="0" smtClean="0"/>
              <a:t>on </a:t>
            </a:r>
            <a:r>
              <a:rPr lang="nl-NL" sz="2000" dirty="0" err="1" smtClean="0"/>
              <a:t>labour-related</a:t>
            </a:r>
            <a:r>
              <a:rPr lang="nl-NL" sz="2000" dirty="0" smtClean="0"/>
              <a:t> </a:t>
            </a:r>
            <a:r>
              <a:rPr lang="nl-NL" sz="2000" dirty="0"/>
              <a:t>issues: </a:t>
            </a:r>
            <a:r>
              <a:rPr lang="nl-NL" sz="2000" dirty="0" err="1"/>
              <a:t>working</a:t>
            </a:r>
            <a:r>
              <a:rPr lang="nl-NL" sz="2000" dirty="0"/>
              <a:t> </a:t>
            </a:r>
            <a:r>
              <a:rPr lang="nl-NL" sz="2000" dirty="0" err="1"/>
              <a:t>hours</a:t>
            </a:r>
            <a:r>
              <a:rPr lang="nl-NL" sz="2000" dirty="0"/>
              <a:t>, </a:t>
            </a:r>
            <a:endParaRPr lang="nl-NL" sz="2000" dirty="0" smtClean="0"/>
          </a:p>
          <a:p>
            <a:pPr lvl="1">
              <a:lnSpc>
                <a:spcPct val="90000"/>
              </a:lnSpc>
              <a:buNone/>
            </a:pPr>
            <a:r>
              <a:rPr lang="nl-NL" sz="2000" dirty="0" smtClean="0"/>
              <a:t>	</a:t>
            </a:r>
            <a:r>
              <a:rPr lang="nl-NL" sz="2000" dirty="0" err="1" smtClean="0"/>
              <a:t>health</a:t>
            </a:r>
            <a:r>
              <a:rPr lang="nl-NL" sz="2000" dirty="0" smtClean="0"/>
              <a:t> </a:t>
            </a:r>
            <a:r>
              <a:rPr lang="nl-NL" sz="2000" dirty="0"/>
              <a:t>and </a:t>
            </a:r>
            <a:r>
              <a:rPr lang="nl-NL" sz="2000" dirty="0" err="1" smtClean="0"/>
              <a:t>safety</a:t>
            </a:r>
            <a:r>
              <a:rPr lang="en-GB" sz="2000" dirty="0" smtClean="0"/>
              <a:t>, etc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b="1" dirty="0"/>
              <a:t>Sector/company level</a:t>
            </a:r>
            <a:r>
              <a:rPr lang="en-GB" sz="2000" dirty="0"/>
              <a:t>: 500 collective labour agreements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Cover 80% of </a:t>
            </a:r>
            <a:r>
              <a:rPr lang="en-GB" sz="2000" dirty="0" smtClean="0"/>
              <a:t>employees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Negotiation of wages and other benefits etc</a:t>
            </a:r>
            <a:endParaRPr lang="en-GB" sz="2000" dirty="0"/>
          </a:p>
          <a:p>
            <a:pPr>
              <a:lnSpc>
                <a:spcPct val="90000"/>
              </a:lnSpc>
            </a:pPr>
            <a:endParaRPr lang="en-GB" sz="2000" b="1" dirty="0" smtClean="0"/>
          </a:p>
          <a:p>
            <a:pPr>
              <a:lnSpc>
                <a:spcPct val="90000"/>
              </a:lnSpc>
            </a:pPr>
            <a:r>
              <a:rPr lang="en-GB" sz="2000" b="1" dirty="0" smtClean="0"/>
              <a:t>National </a:t>
            </a:r>
            <a:r>
              <a:rPr lang="en-GB" sz="2000" b="1" dirty="0"/>
              <a:t>level</a:t>
            </a:r>
            <a:r>
              <a:rPr lang="en-GB" sz="2000" dirty="0"/>
              <a:t>: 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Labour Foundation 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Social and Economic Council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err="1" smtClean="0"/>
              <a:t>Social</a:t>
            </a:r>
            <a:r>
              <a:rPr lang="nl-NL" sz="2400" dirty="0" smtClean="0"/>
              <a:t> and </a:t>
            </a:r>
            <a:r>
              <a:rPr lang="nl-NL" sz="2400" dirty="0" err="1" smtClean="0"/>
              <a:t>Economic</a:t>
            </a:r>
            <a:r>
              <a:rPr lang="nl-NL" sz="2400" dirty="0" smtClean="0"/>
              <a:t> </a:t>
            </a:r>
            <a:r>
              <a:rPr lang="nl-NL" sz="2400" dirty="0" err="1" smtClean="0"/>
              <a:t>Council</a:t>
            </a:r>
            <a:endParaRPr lang="nl-NL" sz="2400" dirty="0"/>
          </a:p>
        </p:txBody>
      </p:sp>
      <p:pic>
        <p:nvPicPr>
          <p:cNvPr id="5" name="Tijdelijke aanduiding voor inhoud 4" descr="R4081RaadszaalSER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700808"/>
            <a:ext cx="3816424" cy="3168352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251520" y="126876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nl-NL" sz="2000" dirty="0" err="1" smtClean="0">
                <a:solidFill>
                  <a:srgbClr val="08085C"/>
                </a:solidFill>
              </a:rPr>
              <a:t>Quick</a:t>
            </a:r>
            <a:r>
              <a:rPr lang="nl-NL" sz="2000" dirty="0" smtClean="0">
                <a:solidFill>
                  <a:srgbClr val="08085C"/>
                </a:solidFill>
              </a:rPr>
              <a:t> </a:t>
            </a:r>
            <a:r>
              <a:rPr lang="nl-NL" sz="2000" dirty="0" err="1" smtClean="0">
                <a:solidFill>
                  <a:srgbClr val="08085C"/>
                </a:solidFill>
              </a:rPr>
              <a:t>overview</a:t>
            </a:r>
            <a:r>
              <a:rPr lang="nl-NL" sz="2000" dirty="0" smtClean="0">
                <a:solidFill>
                  <a:srgbClr val="08085C"/>
                </a:solidFill>
              </a:rPr>
              <a:t> </a:t>
            </a:r>
            <a:endParaRPr lang="nl-NL" sz="2000" dirty="0" smtClean="0">
              <a:solidFill>
                <a:srgbClr val="08085C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nl-NL" sz="2000" dirty="0" smtClean="0">
              <a:solidFill>
                <a:srgbClr val="08085C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nl-NL" sz="2000" dirty="0" smtClean="0">
                <a:solidFill>
                  <a:srgbClr val="08085C"/>
                </a:solidFill>
              </a:rPr>
              <a:t> </a:t>
            </a:r>
            <a:r>
              <a:rPr lang="nl-NL" sz="2000" dirty="0" err="1" smtClean="0">
                <a:solidFill>
                  <a:srgbClr val="08085C"/>
                </a:solidFill>
              </a:rPr>
              <a:t>Established</a:t>
            </a:r>
            <a:r>
              <a:rPr lang="nl-NL" sz="2000" dirty="0" smtClean="0">
                <a:solidFill>
                  <a:srgbClr val="08085C"/>
                </a:solidFill>
              </a:rPr>
              <a:t> 1950 </a:t>
            </a:r>
            <a:r>
              <a:rPr lang="nl-NL" sz="2000" dirty="0" err="1" smtClean="0">
                <a:solidFill>
                  <a:srgbClr val="08085C"/>
                </a:solidFill>
              </a:rPr>
              <a:t>by</a:t>
            </a:r>
            <a:r>
              <a:rPr lang="nl-NL" sz="2000" dirty="0" smtClean="0">
                <a:solidFill>
                  <a:srgbClr val="08085C"/>
                </a:solidFill>
              </a:rPr>
              <a:t> </a:t>
            </a:r>
            <a:r>
              <a:rPr lang="nl-NL" sz="2000" dirty="0" err="1" smtClean="0">
                <a:solidFill>
                  <a:srgbClr val="08085C"/>
                </a:solidFill>
              </a:rPr>
              <a:t>law</a:t>
            </a:r>
            <a:endParaRPr lang="nl-NL" sz="2000" dirty="0" smtClean="0">
              <a:solidFill>
                <a:srgbClr val="08085C"/>
              </a:solidFill>
            </a:endParaRPr>
          </a:p>
          <a:p>
            <a:pPr>
              <a:lnSpc>
                <a:spcPct val="90000"/>
              </a:lnSpc>
            </a:pPr>
            <a:r>
              <a:rPr lang="nl-NL" sz="2000" dirty="0" smtClean="0">
                <a:solidFill>
                  <a:srgbClr val="08085C"/>
                </a:solidFill>
              </a:rPr>
              <a:t>  </a:t>
            </a:r>
            <a:r>
              <a:rPr lang="nl-NL" sz="2000" dirty="0" err="1" smtClean="0">
                <a:solidFill>
                  <a:srgbClr val="08085C"/>
                </a:solidFill>
              </a:rPr>
              <a:t>Advisory</a:t>
            </a:r>
            <a:r>
              <a:rPr lang="nl-NL" sz="2000" dirty="0" smtClean="0">
                <a:solidFill>
                  <a:srgbClr val="08085C"/>
                </a:solidFill>
              </a:rPr>
              <a:t> body to </a:t>
            </a:r>
            <a:r>
              <a:rPr lang="nl-NL" sz="2000" dirty="0" err="1" smtClean="0">
                <a:solidFill>
                  <a:srgbClr val="08085C"/>
                </a:solidFill>
              </a:rPr>
              <a:t>government</a:t>
            </a:r>
            <a:endParaRPr lang="nl-NL" sz="2000" dirty="0" smtClean="0">
              <a:solidFill>
                <a:srgbClr val="08085C"/>
              </a:solidFill>
            </a:endParaRPr>
          </a:p>
          <a:p>
            <a:pPr>
              <a:lnSpc>
                <a:spcPct val="90000"/>
              </a:lnSpc>
            </a:pPr>
            <a:r>
              <a:rPr lang="nl-NL" sz="2000" dirty="0" smtClean="0">
                <a:solidFill>
                  <a:srgbClr val="08085C"/>
                </a:solidFill>
              </a:rPr>
              <a:t>   and </a:t>
            </a:r>
            <a:r>
              <a:rPr lang="nl-NL" sz="2000" dirty="0" err="1" smtClean="0">
                <a:solidFill>
                  <a:srgbClr val="08085C"/>
                </a:solidFill>
              </a:rPr>
              <a:t>parliament</a:t>
            </a:r>
            <a:endParaRPr lang="nl-NL" sz="2000" dirty="0" smtClean="0">
              <a:solidFill>
                <a:srgbClr val="08085C"/>
              </a:solidFill>
            </a:endParaRPr>
          </a:p>
          <a:p>
            <a:pPr>
              <a:lnSpc>
                <a:spcPct val="90000"/>
              </a:lnSpc>
            </a:pPr>
            <a:endParaRPr lang="nl-NL" sz="2000" dirty="0" smtClean="0">
              <a:solidFill>
                <a:srgbClr val="08085C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nl-NL" sz="2000" dirty="0" smtClean="0">
                <a:solidFill>
                  <a:srgbClr val="08085C"/>
                </a:solidFill>
              </a:rPr>
              <a:t> </a:t>
            </a:r>
            <a:r>
              <a:rPr lang="nl-NL" sz="2000" dirty="0" err="1" smtClean="0">
                <a:solidFill>
                  <a:srgbClr val="08085C"/>
                </a:solidFill>
              </a:rPr>
              <a:t>Three</a:t>
            </a:r>
            <a:r>
              <a:rPr lang="nl-NL" sz="2000" dirty="0" smtClean="0">
                <a:solidFill>
                  <a:srgbClr val="08085C"/>
                </a:solidFill>
              </a:rPr>
              <a:t> </a:t>
            </a:r>
            <a:r>
              <a:rPr lang="nl-NL" sz="2000" dirty="0" err="1" smtClean="0">
                <a:solidFill>
                  <a:srgbClr val="08085C"/>
                </a:solidFill>
              </a:rPr>
              <a:t>groups</a:t>
            </a:r>
            <a:r>
              <a:rPr lang="nl-NL" sz="2000" dirty="0" smtClean="0">
                <a:solidFill>
                  <a:srgbClr val="08085C"/>
                </a:solidFill>
              </a:rPr>
              <a:t>, 33 </a:t>
            </a:r>
            <a:r>
              <a:rPr lang="nl-NL" sz="2000" dirty="0" err="1" smtClean="0">
                <a:solidFill>
                  <a:srgbClr val="08085C"/>
                </a:solidFill>
              </a:rPr>
              <a:t>members</a:t>
            </a:r>
            <a:r>
              <a:rPr lang="nl-NL" sz="2000" dirty="0" smtClean="0">
                <a:solidFill>
                  <a:srgbClr val="08085C"/>
                </a:solidFill>
              </a:rPr>
              <a:t>: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nl-NL" sz="2000" dirty="0" smtClean="0">
                <a:solidFill>
                  <a:srgbClr val="08085C"/>
                </a:solidFill>
              </a:rPr>
              <a:t> </a:t>
            </a:r>
            <a:r>
              <a:rPr lang="nl-NL" sz="2000" dirty="0" err="1" smtClean="0">
                <a:solidFill>
                  <a:srgbClr val="08085C"/>
                </a:solidFill>
              </a:rPr>
              <a:t>employers</a:t>
            </a:r>
            <a:r>
              <a:rPr lang="nl-NL" sz="2000" dirty="0" smtClean="0">
                <a:solidFill>
                  <a:srgbClr val="08085C"/>
                </a:solidFill>
              </a:rPr>
              <a:t> (11)</a:t>
            </a:r>
            <a:br>
              <a:rPr lang="nl-NL" sz="2000" dirty="0" smtClean="0">
                <a:solidFill>
                  <a:srgbClr val="08085C"/>
                </a:solidFill>
              </a:rPr>
            </a:br>
            <a:r>
              <a:rPr lang="nl-NL" sz="2000" dirty="0" smtClean="0">
                <a:solidFill>
                  <a:srgbClr val="08085C"/>
                </a:solidFill>
              </a:rPr>
              <a:t>- employees /</a:t>
            </a:r>
            <a:r>
              <a:rPr lang="nl-NL" sz="2000" dirty="0" err="1" smtClean="0">
                <a:solidFill>
                  <a:srgbClr val="08085C"/>
                </a:solidFill>
              </a:rPr>
              <a:t>unions</a:t>
            </a:r>
            <a:r>
              <a:rPr lang="nl-NL" sz="2000" dirty="0" smtClean="0">
                <a:solidFill>
                  <a:srgbClr val="08085C"/>
                </a:solidFill>
              </a:rPr>
              <a:t> (11)</a:t>
            </a:r>
            <a:br>
              <a:rPr lang="nl-NL" sz="2000" dirty="0" smtClean="0">
                <a:solidFill>
                  <a:srgbClr val="08085C"/>
                </a:solidFill>
              </a:rPr>
            </a:br>
            <a:r>
              <a:rPr lang="nl-NL" sz="2000" dirty="0" smtClean="0">
                <a:solidFill>
                  <a:srgbClr val="08085C"/>
                </a:solidFill>
              </a:rPr>
              <a:t>- independent experts (11)</a:t>
            </a:r>
          </a:p>
          <a:p>
            <a:pPr lvl="1">
              <a:lnSpc>
                <a:spcPct val="90000"/>
              </a:lnSpc>
              <a:buFontTx/>
              <a:buChar char="-"/>
            </a:pPr>
            <a:endParaRPr lang="nl-NL" sz="2000" dirty="0" smtClean="0">
              <a:solidFill>
                <a:srgbClr val="08085C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nl-NL" sz="2000" dirty="0" smtClean="0">
                <a:solidFill>
                  <a:srgbClr val="08085C"/>
                </a:solidFill>
              </a:rPr>
              <a:t> </a:t>
            </a:r>
            <a:r>
              <a:rPr lang="nl-NL" sz="2000" dirty="0" err="1" smtClean="0">
                <a:solidFill>
                  <a:srgbClr val="08085C"/>
                </a:solidFill>
              </a:rPr>
              <a:t>Secretariat</a:t>
            </a:r>
            <a:r>
              <a:rPr lang="nl-NL" sz="2000" dirty="0" smtClean="0">
                <a:solidFill>
                  <a:srgbClr val="08085C"/>
                </a:solidFill>
              </a:rPr>
              <a:t> of ca. 100 </a:t>
            </a:r>
            <a:r>
              <a:rPr lang="nl-NL" sz="2000" dirty="0" err="1" smtClean="0">
                <a:solidFill>
                  <a:srgbClr val="08085C"/>
                </a:solidFill>
              </a:rPr>
              <a:t>people</a:t>
            </a:r>
            <a:r>
              <a:rPr lang="nl-NL" sz="2000" dirty="0" smtClean="0">
                <a:solidFill>
                  <a:srgbClr val="08085C"/>
                </a:solidFill>
              </a:rPr>
              <a:t>;</a:t>
            </a:r>
          </a:p>
          <a:p>
            <a:pPr>
              <a:lnSpc>
                <a:spcPct val="90000"/>
              </a:lnSpc>
            </a:pPr>
            <a:r>
              <a:rPr lang="nl-NL" sz="2000" dirty="0" smtClean="0">
                <a:solidFill>
                  <a:srgbClr val="08085C"/>
                </a:solidFill>
              </a:rPr>
              <a:t>  </a:t>
            </a:r>
            <a:r>
              <a:rPr lang="nl-NL" sz="2000" dirty="0" err="1" smtClean="0">
                <a:solidFill>
                  <a:srgbClr val="08085C"/>
                </a:solidFill>
              </a:rPr>
              <a:t>policy</a:t>
            </a:r>
            <a:r>
              <a:rPr lang="nl-NL" sz="2000" dirty="0" smtClean="0">
                <a:solidFill>
                  <a:srgbClr val="08085C"/>
                </a:solidFill>
              </a:rPr>
              <a:t> </a:t>
            </a:r>
            <a:r>
              <a:rPr lang="nl-NL" sz="2000" dirty="0" err="1" smtClean="0">
                <a:solidFill>
                  <a:srgbClr val="08085C"/>
                </a:solidFill>
              </a:rPr>
              <a:t>advisors</a:t>
            </a:r>
            <a:r>
              <a:rPr lang="nl-NL" sz="2000" dirty="0" smtClean="0">
                <a:solidFill>
                  <a:srgbClr val="08085C"/>
                </a:solidFill>
              </a:rPr>
              <a:t> and </a:t>
            </a:r>
            <a:r>
              <a:rPr lang="nl-NL" sz="2000" dirty="0" err="1" smtClean="0">
                <a:solidFill>
                  <a:srgbClr val="08085C"/>
                </a:solidFill>
              </a:rPr>
              <a:t>facility</a:t>
            </a:r>
            <a:r>
              <a:rPr lang="nl-NL" sz="2000" dirty="0" smtClean="0">
                <a:solidFill>
                  <a:srgbClr val="08085C"/>
                </a:solidFill>
              </a:rPr>
              <a:t> </a:t>
            </a:r>
            <a:r>
              <a:rPr lang="nl-NL" sz="2000" dirty="0" err="1" smtClean="0">
                <a:solidFill>
                  <a:srgbClr val="08085C"/>
                </a:solidFill>
              </a:rPr>
              <a:t>staff</a:t>
            </a:r>
            <a:endParaRPr lang="nl-NL" sz="2000" dirty="0" smtClean="0">
              <a:solidFill>
                <a:srgbClr val="08085C"/>
              </a:solidFill>
            </a:endParaRPr>
          </a:p>
          <a:p>
            <a:pPr>
              <a:lnSpc>
                <a:spcPct val="90000"/>
              </a:lnSpc>
            </a:pPr>
            <a:endParaRPr lang="nl-NL" sz="2000" dirty="0" smtClean="0">
              <a:solidFill>
                <a:srgbClr val="08085C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nl-NL" sz="2000" dirty="0" smtClean="0">
                <a:solidFill>
                  <a:srgbClr val="08085C"/>
                </a:solidFill>
              </a:rPr>
              <a:t> </a:t>
            </a:r>
            <a:r>
              <a:rPr lang="nl-NL" sz="2000" dirty="0" err="1" smtClean="0">
                <a:solidFill>
                  <a:srgbClr val="08085C"/>
                </a:solidFill>
              </a:rPr>
              <a:t>Financed</a:t>
            </a:r>
            <a:r>
              <a:rPr lang="nl-NL" sz="2000" dirty="0" smtClean="0">
                <a:solidFill>
                  <a:srgbClr val="08085C"/>
                </a:solidFill>
              </a:rPr>
              <a:t> via </a:t>
            </a:r>
            <a:r>
              <a:rPr lang="nl-NL" sz="2000" dirty="0" err="1" smtClean="0">
                <a:solidFill>
                  <a:srgbClr val="08085C"/>
                </a:solidFill>
              </a:rPr>
              <a:t>Chambers</a:t>
            </a:r>
            <a:r>
              <a:rPr lang="nl-NL" sz="2000" dirty="0" smtClean="0">
                <a:solidFill>
                  <a:srgbClr val="08085C"/>
                </a:solidFill>
              </a:rPr>
              <a:t> of </a:t>
            </a:r>
          </a:p>
          <a:p>
            <a:pPr>
              <a:lnSpc>
                <a:spcPct val="90000"/>
              </a:lnSpc>
            </a:pPr>
            <a:r>
              <a:rPr lang="nl-NL" sz="2000" dirty="0" smtClean="0">
                <a:solidFill>
                  <a:srgbClr val="08085C"/>
                </a:solidFill>
              </a:rPr>
              <a:t>   Commerce </a:t>
            </a:r>
            <a:endParaRPr lang="nl-NL" sz="2000" dirty="0">
              <a:solidFill>
                <a:srgbClr val="08085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6202363" cy="504825"/>
          </a:xfrm>
        </p:spPr>
        <p:txBody>
          <a:bodyPr/>
          <a:lstStyle/>
          <a:p>
            <a:r>
              <a:rPr lang="nl-NL" sz="2400" dirty="0" err="1" smtClean="0"/>
              <a:t>What</a:t>
            </a:r>
            <a:r>
              <a:rPr lang="nl-NL" sz="2400" dirty="0" smtClean="0"/>
              <a:t> does the SER do?</a:t>
            </a:r>
            <a:endParaRPr lang="nl-NL" sz="2400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229600" cy="4205288"/>
          </a:xfrm>
        </p:spPr>
        <p:txBody>
          <a:bodyPr/>
          <a:lstStyle/>
          <a:p>
            <a:r>
              <a:rPr lang="nl-NL" sz="2000" b="1" dirty="0" smtClean="0"/>
              <a:t>Platform </a:t>
            </a:r>
            <a:r>
              <a:rPr lang="nl-NL" sz="2000" b="1" dirty="0" err="1" smtClean="0"/>
              <a:t>function</a:t>
            </a:r>
            <a:r>
              <a:rPr lang="nl-NL" sz="2000" b="1" dirty="0" smtClean="0"/>
              <a:t>, agendasetting: </a:t>
            </a:r>
            <a:r>
              <a:rPr lang="nl-NL" sz="2000" dirty="0" err="1" smtClean="0"/>
              <a:t>Organise</a:t>
            </a:r>
            <a:r>
              <a:rPr lang="nl-NL" sz="2000" dirty="0" smtClean="0"/>
              <a:t> </a:t>
            </a:r>
            <a:r>
              <a:rPr lang="nl-NL" sz="2000" dirty="0" err="1" smtClean="0"/>
              <a:t>debate</a:t>
            </a:r>
            <a:r>
              <a:rPr lang="nl-NL" sz="2000" dirty="0" smtClean="0"/>
              <a:t>, </a:t>
            </a:r>
            <a:r>
              <a:rPr lang="nl-NL" sz="2000" dirty="0" err="1" smtClean="0"/>
              <a:t>involve</a:t>
            </a:r>
            <a:r>
              <a:rPr lang="nl-NL" sz="2000" dirty="0" smtClean="0"/>
              <a:t> </a:t>
            </a:r>
            <a:r>
              <a:rPr lang="nl-NL" sz="2000" dirty="0" err="1" smtClean="0"/>
              <a:t>social</a:t>
            </a:r>
            <a:r>
              <a:rPr lang="nl-NL" sz="2000" dirty="0" smtClean="0"/>
              <a:t> partners &amp; </a:t>
            </a:r>
            <a:r>
              <a:rPr lang="nl-NL" sz="2000" dirty="0" err="1" smtClean="0"/>
              <a:t>wider</a:t>
            </a:r>
            <a:r>
              <a:rPr lang="nl-NL" sz="2000" dirty="0" smtClean="0"/>
              <a:t> </a:t>
            </a:r>
            <a:r>
              <a:rPr lang="nl-NL" sz="2000" dirty="0" err="1" smtClean="0"/>
              <a:t>groups</a:t>
            </a:r>
            <a:r>
              <a:rPr lang="nl-NL" sz="2000" dirty="0" smtClean="0"/>
              <a:t> in relevant </a:t>
            </a:r>
            <a:r>
              <a:rPr lang="nl-NL" sz="2000" dirty="0" err="1" smtClean="0"/>
              <a:t>policy</a:t>
            </a:r>
            <a:r>
              <a:rPr lang="nl-NL" sz="2000" dirty="0" smtClean="0"/>
              <a:t> </a:t>
            </a:r>
            <a:r>
              <a:rPr lang="nl-NL" sz="2000" dirty="0" smtClean="0"/>
              <a:t>issues, </a:t>
            </a:r>
            <a:r>
              <a:rPr lang="nl-NL" sz="2000" dirty="0" err="1" smtClean="0"/>
              <a:t>sharing</a:t>
            </a:r>
            <a:r>
              <a:rPr lang="nl-NL" sz="2000" dirty="0" smtClean="0"/>
              <a:t> of </a:t>
            </a:r>
            <a:r>
              <a:rPr lang="nl-NL" sz="2000" dirty="0" err="1" smtClean="0"/>
              <a:t>insights</a:t>
            </a:r>
            <a:endParaRPr lang="nl-NL" sz="2000" dirty="0" smtClean="0"/>
          </a:p>
          <a:p>
            <a:endParaRPr lang="nl-NL" sz="2000" b="1" dirty="0" smtClean="0"/>
          </a:p>
          <a:p>
            <a:r>
              <a:rPr lang="nl-NL" sz="2000" b="1" dirty="0" err="1" smtClean="0"/>
              <a:t>Advisory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task</a:t>
            </a:r>
            <a:r>
              <a:rPr lang="nl-NL" sz="2000" b="1" dirty="0" smtClean="0"/>
              <a:t>:</a:t>
            </a:r>
            <a:r>
              <a:rPr lang="nl-NL" sz="2000" dirty="0" smtClean="0"/>
              <a:t> </a:t>
            </a:r>
            <a:r>
              <a:rPr lang="nl-NL" sz="2000" dirty="0" err="1" smtClean="0"/>
              <a:t>Advising</a:t>
            </a:r>
            <a:r>
              <a:rPr lang="nl-NL" sz="2000" dirty="0" smtClean="0"/>
              <a:t> </a:t>
            </a:r>
            <a:r>
              <a:rPr lang="nl-NL" sz="2000" dirty="0" err="1" smtClean="0"/>
              <a:t>government</a:t>
            </a:r>
            <a:r>
              <a:rPr lang="nl-NL" sz="2000" dirty="0" smtClean="0"/>
              <a:t> </a:t>
            </a:r>
            <a:r>
              <a:rPr lang="nl-NL" sz="2000" dirty="0"/>
              <a:t>and </a:t>
            </a:r>
            <a:r>
              <a:rPr lang="nl-NL" sz="2000" dirty="0" err="1"/>
              <a:t>parliament</a:t>
            </a:r>
            <a:r>
              <a:rPr lang="nl-NL" sz="2000" dirty="0"/>
              <a:t> </a:t>
            </a:r>
            <a:r>
              <a:rPr lang="nl-NL" sz="2000" dirty="0" err="1"/>
              <a:t>on</a:t>
            </a:r>
            <a:r>
              <a:rPr lang="nl-NL" sz="2000" dirty="0"/>
              <a:t> </a:t>
            </a:r>
            <a:r>
              <a:rPr lang="nl-NL" sz="2000" dirty="0" smtClean="0"/>
              <a:t>the </a:t>
            </a:r>
            <a:r>
              <a:rPr lang="nl-NL" sz="2000" dirty="0" err="1" smtClean="0"/>
              <a:t>outlines</a:t>
            </a:r>
            <a:r>
              <a:rPr lang="nl-NL" sz="2000" dirty="0" smtClean="0"/>
              <a:t> of </a:t>
            </a:r>
            <a:r>
              <a:rPr lang="nl-NL" sz="2000" dirty="0" err="1" smtClean="0"/>
              <a:t>social</a:t>
            </a:r>
            <a:r>
              <a:rPr lang="nl-NL" sz="2000" dirty="0" smtClean="0"/>
              <a:t> and </a:t>
            </a:r>
            <a:r>
              <a:rPr lang="nl-NL" sz="2000" dirty="0" err="1" smtClean="0"/>
              <a:t>economic</a:t>
            </a:r>
            <a:r>
              <a:rPr lang="nl-NL" sz="2000" dirty="0" smtClean="0"/>
              <a:t> </a:t>
            </a:r>
            <a:r>
              <a:rPr lang="nl-NL" sz="2000" dirty="0" err="1" smtClean="0"/>
              <a:t>policy</a:t>
            </a:r>
            <a:endParaRPr lang="nl-NL" sz="2000" dirty="0" smtClean="0"/>
          </a:p>
          <a:p>
            <a:endParaRPr lang="nl-NL" sz="2000" dirty="0" smtClean="0"/>
          </a:p>
          <a:p>
            <a:r>
              <a:rPr lang="nl-NL" sz="2000" b="1" dirty="0" err="1" smtClean="0"/>
              <a:t>Self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regulation</a:t>
            </a:r>
            <a:r>
              <a:rPr lang="nl-NL" sz="2000" b="1" dirty="0" smtClean="0"/>
              <a:t>: </a:t>
            </a:r>
            <a:r>
              <a:rPr lang="nl-NL" sz="2000" dirty="0" err="1" smtClean="0"/>
              <a:t>coordination</a:t>
            </a:r>
            <a:r>
              <a:rPr lang="nl-NL" sz="2000" dirty="0" smtClean="0"/>
              <a:t> and </a:t>
            </a:r>
            <a:r>
              <a:rPr lang="nl-NL" sz="2000" dirty="0" err="1" smtClean="0"/>
              <a:t>implementation</a:t>
            </a:r>
            <a:r>
              <a:rPr lang="nl-NL" sz="2000" dirty="0" smtClean="0"/>
              <a:t> of </a:t>
            </a:r>
            <a:r>
              <a:rPr lang="nl-NL" sz="2000" dirty="0" err="1" smtClean="0"/>
              <a:t>common</a:t>
            </a:r>
            <a:r>
              <a:rPr lang="nl-NL" sz="2000" dirty="0" smtClean="0"/>
              <a:t> issues (e.g. </a:t>
            </a:r>
            <a:r>
              <a:rPr lang="nl-NL" sz="2000" dirty="0" err="1" smtClean="0"/>
              <a:t>consumersrights</a:t>
            </a:r>
            <a:r>
              <a:rPr lang="nl-NL" sz="2000" dirty="0" smtClean="0"/>
              <a:t>; code of </a:t>
            </a:r>
            <a:r>
              <a:rPr lang="nl-NL" sz="2000" dirty="0" err="1" smtClean="0"/>
              <a:t>conduct</a:t>
            </a:r>
            <a:r>
              <a:rPr lang="nl-NL" sz="2000" dirty="0" smtClean="0"/>
              <a:t> in </a:t>
            </a:r>
            <a:r>
              <a:rPr lang="nl-NL" sz="2000" dirty="0" err="1" smtClean="0"/>
              <a:t>mergers</a:t>
            </a:r>
            <a:r>
              <a:rPr lang="nl-NL" sz="2000" dirty="0" smtClean="0"/>
              <a:t>; international </a:t>
            </a:r>
            <a:r>
              <a:rPr lang="nl-NL" sz="2000" dirty="0" err="1" smtClean="0"/>
              <a:t>corporate</a:t>
            </a:r>
            <a:r>
              <a:rPr lang="nl-NL" sz="2000" dirty="0" smtClean="0"/>
              <a:t> </a:t>
            </a:r>
            <a:r>
              <a:rPr lang="nl-NL" sz="2000" dirty="0" err="1" smtClean="0"/>
              <a:t>social</a:t>
            </a:r>
            <a:r>
              <a:rPr lang="nl-NL" sz="2000" dirty="0" smtClean="0"/>
              <a:t> </a:t>
            </a:r>
            <a:r>
              <a:rPr lang="nl-NL" sz="2000" dirty="0" err="1" smtClean="0"/>
              <a:t>responsibility</a:t>
            </a:r>
            <a:r>
              <a:rPr lang="nl-NL" sz="2000" dirty="0" smtClean="0"/>
              <a:t> CSR)</a:t>
            </a:r>
          </a:p>
          <a:p>
            <a:endParaRPr lang="nl-NL" sz="2000" b="1" dirty="0" smtClean="0"/>
          </a:p>
          <a:p>
            <a:r>
              <a:rPr lang="nl-NL" sz="2000" b="1" dirty="0" err="1" smtClean="0"/>
              <a:t>Execution</a:t>
            </a:r>
            <a:r>
              <a:rPr lang="nl-NL" sz="2000" b="1" dirty="0" smtClean="0"/>
              <a:t> of </a:t>
            </a:r>
            <a:r>
              <a:rPr lang="nl-NL" sz="2000" b="1" dirty="0" err="1" smtClean="0"/>
              <a:t>specific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laws</a:t>
            </a:r>
            <a:r>
              <a:rPr lang="nl-NL" sz="2000" b="1" dirty="0" smtClean="0"/>
              <a:t>: </a:t>
            </a:r>
            <a:r>
              <a:rPr lang="nl-NL" sz="2000" dirty="0" err="1" smtClean="0"/>
              <a:t>mainly</a:t>
            </a:r>
            <a:r>
              <a:rPr lang="nl-NL" sz="2000" dirty="0" smtClean="0"/>
              <a:t> </a:t>
            </a:r>
            <a:r>
              <a:rPr lang="nl-NL" sz="2000" dirty="0" err="1" smtClean="0"/>
              <a:t>where</a:t>
            </a:r>
            <a:r>
              <a:rPr lang="nl-NL" sz="2000" dirty="0" smtClean="0"/>
              <a:t> </a:t>
            </a:r>
            <a:r>
              <a:rPr lang="nl-NL" sz="2000" dirty="0" err="1" smtClean="0"/>
              <a:t>it</a:t>
            </a:r>
            <a:r>
              <a:rPr lang="nl-NL" sz="2000" dirty="0" smtClean="0"/>
              <a:t> </a:t>
            </a:r>
            <a:r>
              <a:rPr lang="nl-NL" sz="2000" dirty="0" err="1" smtClean="0"/>
              <a:t>directly</a:t>
            </a:r>
            <a:r>
              <a:rPr lang="nl-NL" sz="2000" dirty="0" smtClean="0"/>
              <a:t> </a:t>
            </a:r>
            <a:r>
              <a:rPr lang="nl-NL" sz="2000" dirty="0" err="1" smtClean="0"/>
              <a:t>relates</a:t>
            </a:r>
            <a:r>
              <a:rPr lang="nl-NL" sz="2000" dirty="0" smtClean="0"/>
              <a:t> to the </a:t>
            </a:r>
            <a:r>
              <a:rPr lang="nl-NL" sz="2000" dirty="0" err="1" smtClean="0"/>
              <a:t>social</a:t>
            </a:r>
            <a:r>
              <a:rPr lang="nl-NL" sz="2000" dirty="0" smtClean="0"/>
              <a:t> partners (e.g. </a:t>
            </a:r>
            <a:r>
              <a:rPr lang="nl-NL" sz="2000" dirty="0" err="1" smtClean="0"/>
              <a:t>work</a:t>
            </a:r>
            <a:r>
              <a:rPr lang="nl-NL" sz="2000" dirty="0" smtClean="0"/>
              <a:t> </a:t>
            </a:r>
            <a:r>
              <a:rPr lang="nl-NL" sz="2000" dirty="0" err="1" smtClean="0"/>
              <a:t>councils</a:t>
            </a:r>
            <a:r>
              <a:rPr lang="nl-NL" sz="2000" dirty="0" smtClean="0"/>
              <a:t>)</a:t>
            </a:r>
            <a:endParaRPr lang="nl-NL" sz="2000" b="1" dirty="0" smtClean="0"/>
          </a:p>
          <a:p>
            <a:endParaRPr lang="nl-NL" sz="2000" b="1" dirty="0" smtClean="0"/>
          </a:p>
          <a:p>
            <a:pPr>
              <a:buFont typeface="Wingdings" pitchFamily="2" charset="2"/>
              <a:buNone/>
            </a:pPr>
            <a:endParaRPr lang="nl-NL" sz="2000" dirty="0" smtClean="0"/>
          </a:p>
          <a:p>
            <a:pPr>
              <a:buFont typeface="Wingdings" pitchFamily="2" charset="2"/>
              <a:buNone/>
            </a:pP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err="1" smtClean="0"/>
              <a:t>Shared</a:t>
            </a:r>
            <a:r>
              <a:rPr lang="nl-NL" sz="2400" dirty="0" smtClean="0"/>
              <a:t> view </a:t>
            </a:r>
            <a:r>
              <a:rPr lang="nl-NL" sz="2400" dirty="0" err="1" smtClean="0"/>
              <a:t>on</a:t>
            </a:r>
            <a:r>
              <a:rPr lang="nl-NL" sz="2400" dirty="0" smtClean="0"/>
              <a:t> goals</a:t>
            </a:r>
            <a:endParaRPr lang="nl-NL" sz="2400" dirty="0"/>
          </a:p>
        </p:txBody>
      </p:sp>
      <p:sp>
        <p:nvSpPr>
          <p:cNvPr id="5" name="Tekstvak 4"/>
          <p:cNvSpPr txBox="1"/>
          <p:nvPr/>
        </p:nvSpPr>
        <p:spPr>
          <a:xfrm>
            <a:off x="899592" y="227687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467544" y="1340768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8085C"/>
                </a:solidFill>
                <a:latin typeface="+mn-lt"/>
              </a:rPr>
              <a:t>Mission statement</a:t>
            </a:r>
          </a:p>
          <a:p>
            <a:r>
              <a:rPr lang="en-US" sz="2000" dirty="0" smtClean="0">
                <a:solidFill>
                  <a:srgbClr val="08085C"/>
                </a:solidFill>
                <a:latin typeface="+mn-lt"/>
              </a:rPr>
              <a:t>SER aims to help create social consensus on national and international socio-economic </a:t>
            </a:r>
            <a:r>
              <a:rPr lang="en-US" sz="2000" dirty="0" smtClean="0">
                <a:solidFill>
                  <a:srgbClr val="08085C"/>
                </a:solidFill>
                <a:latin typeface="+mn-lt"/>
              </a:rPr>
              <a:t>issues:  creating common ground</a:t>
            </a:r>
            <a:endParaRPr lang="en-US" sz="2000" dirty="0" smtClean="0">
              <a:solidFill>
                <a:srgbClr val="08085C"/>
              </a:solidFill>
              <a:latin typeface="+mn-lt"/>
            </a:endParaRPr>
          </a:p>
          <a:p>
            <a:endParaRPr lang="en-US" sz="2000" dirty="0" smtClean="0">
              <a:solidFill>
                <a:srgbClr val="08085C"/>
              </a:solidFill>
              <a:latin typeface="+mn-lt"/>
            </a:endParaRPr>
          </a:p>
          <a:p>
            <a:r>
              <a:rPr lang="en-US" sz="2000" b="1" dirty="0" smtClean="0">
                <a:solidFill>
                  <a:srgbClr val="08085C"/>
                </a:solidFill>
                <a:latin typeface="+mn-lt"/>
              </a:rPr>
              <a:t>Guiding principle: Broad concept of prosperity </a:t>
            </a:r>
          </a:p>
          <a:p>
            <a:pPr indent="177800">
              <a:buClr>
                <a:srgbClr val="40B7DC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8085C"/>
                </a:solidFill>
                <a:latin typeface="+mn-lt"/>
              </a:rPr>
              <a:t>Material progress (i.e., increased affluence and production)</a:t>
            </a:r>
          </a:p>
          <a:p>
            <a:pPr indent="177800">
              <a:buClr>
                <a:srgbClr val="40B7DC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8085C"/>
                </a:solidFill>
                <a:latin typeface="+mn-lt"/>
              </a:rPr>
              <a:t>Social progress (i.e., improved welfare and social cohesion)</a:t>
            </a:r>
          </a:p>
          <a:p>
            <a:pPr indent="177800">
              <a:buClr>
                <a:srgbClr val="40B7DC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8085C"/>
                </a:solidFill>
                <a:latin typeface="+mn-lt"/>
              </a:rPr>
              <a:t>High-quality environment in which to live (i.e., environmental </a:t>
            </a:r>
          </a:p>
          <a:p>
            <a:pPr indent="177800">
              <a:buClr>
                <a:srgbClr val="40B7DC"/>
              </a:buClr>
            </a:pPr>
            <a:r>
              <a:rPr lang="en-US" sz="2000" dirty="0" smtClean="0">
                <a:solidFill>
                  <a:srgbClr val="08085C"/>
                </a:solidFill>
                <a:latin typeface="+mn-lt"/>
              </a:rPr>
              <a:t>and spatial factors) </a:t>
            </a:r>
          </a:p>
          <a:p>
            <a:endParaRPr lang="en-US" sz="2000" dirty="0" smtClean="0">
              <a:solidFill>
                <a:srgbClr val="08085C"/>
              </a:solidFill>
              <a:latin typeface="+mn-lt"/>
            </a:endParaRPr>
          </a:p>
          <a:p>
            <a:r>
              <a:rPr lang="en-US" sz="2000" b="1" dirty="0" smtClean="0">
                <a:solidFill>
                  <a:srgbClr val="08085C"/>
                </a:solidFill>
                <a:latin typeface="+mn-lt"/>
              </a:rPr>
              <a:t>Three main objectives, explicitly formulated</a:t>
            </a:r>
          </a:p>
          <a:p>
            <a:pPr indent="177800">
              <a:buClr>
                <a:srgbClr val="40B7DC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8085C"/>
                </a:solidFill>
                <a:latin typeface="+mn-lt"/>
              </a:rPr>
              <a:t>Economic </a:t>
            </a:r>
            <a:r>
              <a:rPr lang="en-US" sz="2000" dirty="0" smtClean="0">
                <a:solidFill>
                  <a:srgbClr val="08085C"/>
                </a:solidFill>
                <a:latin typeface="+mn-lt"/>
              </a:rPr>
              <a:t>growth and sustainable development   </a:t>
            </a:r>
          </a:p>
          <a:p>
            <a:pPr indent="177800">
              <a:buClr>
                <a:srgbClr val="40B7DC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8085C"/>
                </a:solidFill>
                <a:latin typeface="+mn-lt"/>
              </a:rPr>
              <a:t>The highest possible level of employment  and participation</a:t>
            </a:r>
          </a:p>
          <a:p>
            <a:pPr indent="177800">
              <a:buClr>
                <a:srgbClr val="40B7DC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8085C"/>
                </a:solidFill>
                <a:latin typeface="+mn-lt"/>
              </a:rPr>
              <a:t>A fair distribution of income </a:t>
            </a:r>
            <a:endParaRPr lang="nl-NL" sz="2000" dirty="0">
              <a:solidFill>
                <a:srgbClr val="08085C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24347"/>
          </a:xfrm>
        </p:spPr>
        <p:txBody>
          <a:bodyPr/>
          <a:lstStyle/>
          <a:p>
            <a:r>
              <a:rPr lang="en-US" sz="2400" dirty="0" smtClean="0"/>
              <a:t>Broad agenda </a:t>
            </a:r>
            <a:endParaRPr lang="nl-NL" sz="2400" dirty="0"/>
          </a:p>
        </p:txBody>
      </p:sp>
      <p:sp>
        <p:nvSpPr>
          <p:cNvPr id="5" name="Tekstvak 4"/>
          <p:cNvSpPr txBox="1"/>
          <p:nvPr/>
        </p:nvSpPr>
        <p:spPr>
          <a:xfrm>
            <a:off x="467544" y="1484785"/>
            <a:ext cx="76328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0B7DC"/>
              </a:buClr>
            </a:pPr>
            <a:r>
              <a:rPr lang="en-US" sz="2000" dirty="0" smtClean="0">
                <a:solidFill>
                  <a:srgbClr val="08085C"/>
                </a:solidFill>
                <a:latin typeface="+mn-lt"/>
              </a:rPr>
              <a:t>Some issues addressed in advisory projects:</a:t>
            </a:r>
          </a:p>
          <a:p>
            <a:pPr indent="266700">
              <a:buClr>
                <a:srgbClr val="40B7DC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8085C"/>
                </a:solidFill>
                <a:latin typeface="+mn-lt"/>
              </a:rPr>
              <a:t>Macro-economic state of the Netherlands</a:t>
            </a:r>
          </a:p>
          <a:p>
            <a:pPr indent="266700">
              <a:buClr>
                <a:srgbClr val="40B7DC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8085C"/>
                </a:solidFill>
                <a:latin typeface="+mn-lt"/>
              </a:rPr>
              <a:t>Innovation and productivity issues</a:t>
            </a:r>
          </a:p>
          <a:p>
            <a:pPr indent="266700">
              <a:buClr>
                <a:srgbClr val="40B7DC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8085C"/>
                </a:solidFill>
                <a:latin typeface="+mn-lt"/>
              </a:rPr>
              <a:t>Social security arrangements</a:t>
            </a:r>
          </a:p>
          <a:p>
            <a:pPr indent="266700">
              <a:buClr>
                <a:srgbClr val="40B7DC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8085C"/>
                </a:solidFill>
                <a:latin typeface="+mn-lt"/>
              </a:rPr>
              <a:t>Functioning of the </a:t>
            </a:r>
            <a:r>
              <a:rPr lang="en-US" sz="2000" dirty="0" err="1" smtClean="0">
                <a:solidFill>
                  <a:srgbClr val="08085C"/>
                </a:solidFill>
                <a:latin typeface="+mn-lt"/>
              </a:rPr>
              <a:t>labour</a:t>
            </a:r>
            <a:r>
              <a:rPr lang="en-US" sz="2000" dirty="0" smtClean="0">
                <a:solidFill>
                  <a:srgbClr val="08085C"/>
                </a:solidFill>
                <a:latin typeface="+mn-lt"/>
              </a:rPr>
              <a:t> market</a:t>
            </a:r>
          </a:p>
          <a:p>
            <a:pPr indent="266700">
              <a:buClr>
                <a:srgbClr val="40B7DC"/>
              </a:buClr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08085C"/>
                </a:solidFill>
                <a:latin typeface="+mn-lt"/>
              </a:rPr>
              <a:t>Labour</a:t>
            </a:r>
            <a:r>
              <a:rPr lang="en-US" sz="2000" dirty="0" smtClean="0">
                <a:solidFill>
                  <a:srgbClr val="08085C"/>
                </a:solidFill>
                <a:latin typeface="+mn-lt"/>
              </a:rPr>
              <a:t> conditions, health &amp; safety issues</a:t>
            </a:r>
          </a:p>
          <a:p>
            <a:pPr indent="266700">
              <a:buClr>
                <a:srgbClr val="40B7DC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8085C"/>
                </a:solidFill>
                <a:latin typeface="+mn-lt"/>
              </a:rPr>
              <a:t>Education, links to </a:t>
            </a:r>
            <a:r>
              <a:rPr lang="en-US" sz="2000" dirty="0" err="1" smtClean="0">
                <a:solidFill>
                  <a:srgbClr val="08085C"/>
                </a:solidFill>
                <a:latin typeface="+mn-lt"/>
              </a:rPr>
              <a:t>labour</a:t>
            </a:r>
            <a:r>
              <a:rPr lang="en-US" sz="2000" dirty="0" smtClean="0">
                <a:solidFill>
                  <a:srgbClr val="08085C"/>
                </a:solidFill>
                <a:latin typeface="+mn-lt"/>
              </a:rPr>
              <a:t> market</a:t>
            </a:r>
          </a:p>
          <a:p>
            <a:pPr indent="266700">
              <a:buClr>
                <a:srgbClr val="40B7DC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8085C"/>
                </a:solidFill>
                <a:latin typeface="+mn-lt"/>
              </a:rPr>
              <a:t>Employee participation   </a:t>
            </a:r>
          </a:p>
          <a:p>
            <a:pPr indent="266700">
              <a:buClr>
                <a:srgbClr val="40B7DC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8085C"/>
                </a:solidFill>
                <a:latin typeface="+mn-lt"/>
              </a:rPr>
              <a:t>Health care system</a:t>
            </a:r>
          </a:p>
          <a:p>
            <a:pPr indent="266700">
              <a:buClr>
                <a:srgbClr val="40B7DC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8085C"/>
                </a:solidFill>
                <a:latin typeface="+mn-lt"/>
              </a:rPr>
              <a:t>European policies  </a:t>
            </a:r>
          </a:p>
          <a:p>
            <a:pPr indent="266700">
              <a:buClr>
                <a:srgbClr val="40B7DC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8085C"/>
                </a:solidFill>
                <a:latin typeface="+mn-lt"/>
              </a:rPr>
              <a:t>Sustainable development/energy policies</a:t>
            </a:r>
          </a:p>
          <a:p>
            <a:pPr indent="266700">
              <a:buClr>
                <a:srgbClr val="40B7DC"/>
              </a:buClr>
            </a:pPr>
            <a:r>
              <a:rPr lang="en-US" sz="2000" dirty="0" smtClean="0">
                <a:solidFill>
                  <a:srgbClr val="08085C"/>
                </a:solidFill>
                <a:latin typeface="+mn-lt"/>
              </a:rPr>
              <a:t>  </a:t>
            </a:r>
          </a:p>
          <a:p>
            <a:r>
              <a:rPr lang="en-US" sz="2000" b="1" dirty="0" smtClean="0">
                <a:solidFill>
                  <a:srgbClr val="60C3E2"/>
                </a:solidFill>
                <a:latin typeface="+mn-lt"/>
              </a:rPr>
              <a:t>…..</a:t>
            </a:r>
            <a:r>
              <a:rPr lang="en-US" sz="2000" dirty="0" smtClean="0">
                <a:solidFill>
                  <a:srgbClr val="60C3E2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8085C"/>
                </a:solidFill>
                <a:latin typeface="+mn-lt"/>
              </a:rPr>
              <a:t>Always from a socio-economic angle!</a:t>
            </a:r>
            <a:endParaRPr lang="en-US" sz="2000" dirty="0" err="1">
              <a:solidFill>
                <a:srgbClr val="08085C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6696075" cy="504825"/>
          </a:xfrm>
        </p:spPr>
        <p:txBody>
          <a:bodyPr/>
          <a:lstStyle/>
          <a:p>
            <a:r>
              <a:rPr lang="nl-NL" sz="2400" dirty="0" err="1" smtClean="0"/>
              <a:t>How</a:t>
            </a:r>
            <a:r>
              <a:rPr lang="nl-NL" sz="2400" dirty="0" smtClean="0"/>
              <a:t> does the SER </a:t>
            </a:r>
            <a:r>
              <a:rPr lang="nl-NL" sz="2400" dirty="0" err="1" smtClean="0"/>
              <a:t>work</a:t>
            </a:r>
            <a:r>
              <a:rPr lang="nl-NL" sz="2400" dirty="0" smtClean="0"/>
              <a:t>?</a:t>
            </a:r>
            <a:endParaRPr lang="nl-NL" sz="24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353176" cy="472633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ct val="80000"/>
              </a:lnSpc>
            </a:pPr>
            <a:r>
              <a:rPr lang="nl-NL" sz="2000" dirty="0" err="1"/>
              <a:t>Advice</a:t>
            </a:r>
            <a:r>
              <a:rPr lang="nl-NL" sz="2000" dirty="0"/>
              <a:t>: </a:t>
            </a:r>
            <a:r>
              <a:rPr lang="nl-NL" sz="2000" dirty="0" err="1" smtClean="0"/>
              <a:t>on</a:t>
            </a:r>
            <a:r>
              <a:rPr lang="nl-NL" sz="2000" dirty="0" smtClean="0"/>
              <a:t> </a:t>
            </a:r>
            <a:r>
              <a:rPr lang="nl-NL" sz="2000" dirty="0" err="1" smtClean="0"/>
              <a:t>request</a:t>
            </a:r>
            <a:r>
              <a:rPr lang="nl-NL" sz="2000" dirty="0" smtClean="0"/>
              <a:t> </a:t>
            </a:r>
            <a:r>
              <a:rPr lang="nl-NL" sz="2000" dirty="0" err="1"/>
              <a:t>or</a:t>
            </a:r>
            <a:r>
              <a:rPr lang="nl-NL" sz="2000" dirty="0"/>
              <a:t> </a:t>
            </a:r>
            <a:r>
              <a:rPr lang="nl-NL" sz="2000" dirty="0" smtClean="0"/>
              <a:t>at </a:t>
            </a:r>
            <a:r>
              <a:rPr lang="nl-NL" sz="2000" dirty="0" err="1" smtClean="0"/>
              <a:t>its</a:t>
            </a:r>
            <a:r>
              <a:rPr lang="nl-NL" sz="2000" dirty="0" smtClean="0"/>
              <a:t> </a:t>
            </a:r>
            <a:r>
              <a:rPr lang="nl-NL" sz="2000" dirty="0" err="1" smtClean="0"/>
              <a:t>own</a:t>
            </a:r>
            <a:r>
              <a:rPr lang="nl-NL" sz="2000" dirty="0" smtClean="0"/>
              <a:t> </a:t>
            </a:r>
            <a:r>
              <a:rPr lang="nl-NL" sz="2000" dirty="0" err="1"/>
              <a:t>initiative</a:t>
            </a:r>
            <a:endParaRPr lang="nl-NL" sz="2000" dirty="0"/>
          </a:p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ct val="80000"/>
              </a:lnSpc>
            </a:pPr>
            <a:r>
              <a:rPr lang="nl-NL" sz="2000" dirty="0" err="1"/>
              <a:t>Preparation</a:t>
            </a:r>
            <a:r>
              <a:rPr lang="nl-NL" sz="2000" dirty="0"/>
              <a:t> in </a:t>
            </a:r>
            <a:r>
              <a:rPr lang="nl-NL" sz="2000" dirty="0" err="1" smtClean="0"/>
              <a:t>committees</a:t>
            </a:r>
            <a:r>
              <a:rPr lang="nl-NL" sz="2000" dirty="0" smtClean="0"/>
              <a:t> (standing </a:t>
            </a:r>
            <a:r>
              <a:rPr lang="nl-NL" sz="2000" dirty="0" err="1" smtClean="0"/>
              <a:t>or</a:t>
            </a:r>
            <a:r>
              <a:rPr lang="nl-NL" sz="2000" dirty="0" smtClean="0"/>
              <a:t> ad hoc)</a:t>
            </a:r>
            <a:endParaRPr lang="nl-NL" sz="2000" dirty="0"/>
          </a:p>
          <a:p>
            <a:pPr>
              <a:lnSpc>
                <a:spcPct val="80000"/>
              </a:lnSpc>
            </a:pPr>
            <a:endParaRPr lang="nl-NL" sz="2000" dirty="0"/>
          </a:p>
          <a:p>
            <a:r>
              <a:rPr lang="nl-NL" sz="2000" dirty="0" err="1" smtClean="0"/>
              <a:t>Common</a:t>
            </a:r>
            <a:r>
              <a:rPr lang="nl-NL" sz="2000" dirty="0" smtClean="0"/>
              <a:t> </a:t>
            </a:r>
            <a:r>
              <a:rPr lang="nl-NL" sz="2000" dirty="0" err="1" smtClean="0"/>
              <a:t>analysis</a:t>
            </a:r>
            <a:r>
              <a:rPr lang="nl-NL" sz="2000" dirty="0" smtClean="0"/>
              <a:t> of </a:t>
            </a:r>
            <a:r>
              <a:rPr lang="nl-NL" sz="2000" dirty="0" err="1" smtClean="0"/>
              <a:t>problems</a:t>
            </a:r>
            <a:r>
              <a:rPr lang="nl-NL" sz="2000" dirty="0" smtClean="0"/>
              <a:t>/issues, important </a:t>
            </a:r>
            <a:r>
              <a:rPr lang="nl-NL" sz="2000" dirty="0" err="1" smtClean="0"/>
              <a:t>groundwork</a:t>
            </a:r>
            <a:endParaRPr lang="nl-NL" sz="2000" dirty="0" smtClean="0"/>
          </a:p>
          <a:p>
            <a:pPr>
              <a:lnSpc>
                <a:spcPct val="80000"/>
              </a:lnSpc>
            </a:pPr>
            <a:endParaRPr lang="nl-NL" sz="2000" dirty="0" smtClean="0"/>
          </a:p>
          <a:p>
            <a:pPr>
              <a:lnSpc>
                <a:spcPct val="80000"/>
              </a:lnSpc>
            </a:pPr>
            <a:r>
              <a:rPr lang="nl-NL" sz="2000" dirty="0" err="1" smtClean="0"/>
              <a:t>Involvement</a:t>
            </a:r>
            <a:r>
              <a:rPr lang="nl-NL" sz="2000" dirty="0" smtClean="0"/>
              <a:t> </a:t>
            </a:r>
            <a:r>
              <a:rPr lang="nl-NL" sz="2000" dirty="0"/>
              <a:t>of ‘outsiders</a:t>
            </a:r>
            <a:r>
              <a:rPr lang="nl-NL" sz="2000" dirty="0" smtClean="0"/>
              <a:t>’, </a:t>
            </a:r>
            <a:r>
              <a:rPr lang="nl-NL" sz="2000" dirty="0" err="1" smtClean="0"/>
              <a:t>outreach</a:t>
            </a:r>
            <a:r>
              <a:rPr lang="nl-NL" sz="2000" dirty="0" smtClean="0"/>
              <a:t> to </a:t>
            </a:r>
            <a:r>
              <a:rPr lang="nl-NL" sz="2000" dirty="0" err="1" smtClean="0"/>
              <a:t>larger</a:t>
            </a:r>
            <a:r>
              <a:rPr lang="nl-NL" sz="2000" dirty="0" smtClean="0"/>
              <a:t> society</a:t>
            </a:r>
            <a:endParaRPr lang="nl-NL" sz="2000" dirty="0"/>
          </a:p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ct val="80000"/>
              </a:lnSpc>
            </a:pPr>
            <a:r>
              <a:rPr lang="nl-NL" sz="2000" dirty="0" err="1"/>
              <a:t>Consultation</a:t>
            </a:r>
            <a:r>
              <a:rPr lang="nl-NL" sz="2000" dirty="0"/>
              <a:t> </a:t>
            </a:r>
            <a:r>
              <a:rPr lang="nl-NL" sz="2000" dirty="0" err="1"/>
              <a:t>with</a:t>
            </a:r>
            <a:r>
              <a:rPr lang="nl-NL" sz="2000" dirty="0"/>
              <a:t> </a:t>
            </a:r>
            <a:r>
              <a:rPr lang="nl-NL" sz="2000" dirty="0" err="1"/>
              <a:t>rank-and-file</a:t>
            </a:r>
            <a:endParaRPr lang="nl-NL" sz="2000" dirty="0"/>
          </a:p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ct val="80000"/>
              </a:lnSpc>
            </a:pPr>
            <a:r>
              <a:rPr lang="nl-NL" sz="2000" dirty="0"/>
              <a:t>Public meetings of the </a:t>
            </a:r>
            <a:r>
              <a:rPr lang="nl-NL" sz="2000" dirty="0" err="1"/>
              <a:t>council</a:t>
            </a:r>
            <a:endParaRPr lang="nl-NL" sz="2000" dirty="0"/>
          </a:p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ct val="80000"/>
              </a:lnSpc>
            </a:pPr>
            <a:r>
              <a:rPr lang="nl-NL" sz="2000" dirty="0" err="1" smtClean="0"/>
              <a:t>Strive</a:t>
            </a:r>
            <a:r>
              <a:rPr lang="nl-NL" sz="2000" dirty="0" smtClean="0"/>
              <a:t> </a:t>
            </a:r>
            <a:r>
              <a:rPr lang="nl-NL" sz="2000" dirty="0" err="1" smtClean="0"/>
              <a:t>for</a:t>
            </a:r>
            <a:r>
              <a:rPr lang="nl-NL" sz="2000" dirty="0" smtClean="0"/>
              <a:t> </a:t>
            </a:r>
            <a:r>
              <a:rPr lang="nl-NL" sz="2000" dirty="0" err="1" smtClean="0"/>
              <a:t>unanimity</a:t>
            </a:r>
            <a:r>
              <a:rPr lang="nl-NL" sz="2000" dirty="0" smtClean="0"/>
              <a:t>, </a:t>
            </a:r>
            <a:r>
              <a:rPr lang="nl-NL" sz="2000" dirty="0" err="1" smtClean="0"/>
              <a:t>but</a:t>
            </a:r>
            <a:r>
              <a:rPr lang="nl-NL" sz="2000" dirty="0" smtClean="0"/>
              <a:t> </a:t>
            </a:r>
            <a:r>
              <a:rPr lang="nl-NL" sz="2000" dirty="0" err="1" smtClean="0"/>
              <a:t>advisory</a:t>
            </a:r>
            <a:r>
              <a:rPr lang="nl-NL" sz="2000" dirty="0" smtClean="0"/>
              <a:t> </a:t>
            </a:r>
            <a:r>
              <a:rPr lang="nl-NL" sz="2000" dirty="0"/>
              <a:t>reports </a:t>
            </a:r>
            <a:r>
              <a:rPr lang="nl-NL" sz="2000" dirty="0" err="1"/>
              <a:t>may</a:t>
            </a:r>
            <a:r>
              <a:rPr lang="nl-NL" sz="2000" dirty="0"/>
              <a:t> </a:t>
            </a:r>
            <a:r>
              <a:rPr lang="nl-NL" sz="2000" dirty="0" err="1"/>
              <a:t>be</a:t>
            </a:r>
            <a:r>
              <a:rPr lang="nl-NL" sz="2000" dirty="0"/>
              <a:t> </a:t>
            </a:r>
            <a:r>
              <a:rPr lang="nl-NL" sz="2000" dirty="0" err="1" smtClean="0"/>
              <a:t>divided</a:t>
            </a:r>
            <a:endParaRPr lang="nl-NL" sz="2000" dirty="0" smtClean="0"/>
          </a:p>
          <a:p>
            <a:pPr>
              <a:lnSpc>
                <a:spcPct val="80000"/>
              </a:lnSpc>
            </a:pPr>
            <a:endParaRPr lang="nl-NL" sz="2000" dirty="0" smtClean="0"/>
          </a:p>
          <a:p>
            <a:pPr>
              <a:lnSpc>
                <a:spcPct val="80000"/>
              </a:lnSpc>
            </a:pPr>
            <a:r>
              <a:rPr lang="nl-NL" sz="2000" dirty="0" err="1" smtClean="0"/>
              <a:t>Duration</a:t>
            </a:r>
            <a:r>
              <a:rPr lang="nl-NL" sz="2000" dirty="0" smtClean="0"/>
              <a:t> </a:t>
            </a:r>
            <a:r>
              <a:rPr lang="nl-NL" sz="2000" dirty="0" err="1" smtClean="0"/>
              <a:t>between</a:t>
            </a:r>
            <a:r>
              <a:rPr lang="nl-NL" sz="2000" dirty="0" smtClean="0"/>
              <a:t> 6 </a:t>
            </a:r>
            <a:r>
              <a:rPr lang="nl-NL" sz="2000" dirty="0" err="1" smtClean="0"/>
              <a:t>months</a:t>
            </a:r>
            <a:r>
              <a:rPr lang="nl-NL" sz="2000" dirty="0" smtClean="0"/>
              <a:t> – 1 </a:t>
            </a:r>
            <a:r>
              <a:rPr lang="nl-NL" sz="2000" dirty="0" err="1" smtClean="0"/>
              <a:t>year</a:t>
            </a:r>
            <a:r>
              <a:rPr lang="nl-NL" sz="2000" dirty="0" smtClean="0"/>
              <a:t>, </a:t>
            </a:r>
            <a:r>
              <a:rPr lang="nl-NL" sz="2000" dirty="0" err="1" smtClean="0"/>
              <a:t>speeding</a:t>
            </a:r>
            <a:r>
              <a:rPr lang="nl-NL" sz="2000" dirty="0" smtClean="0"/>
              <a:t> up</a:t>
            </a:r>
          </a:p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ct val="80000"/>
              </a:lnSpc>
            </a:pP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549275"/>
            <a:ext cx="8435280" cy="868363"/>
          </a:xfrm>
        </p:spPr>
        <p:txBody>
          <a:bodyPr/>
          <a:lstStyle/>
          <a:p>
            <a:r>
              <a:rPr lang="nl-NL" sz="2400" dirty="0" smtClean="0"/>
              <a:t>Impact, </a:t>
            </a:r>
            <a:r>
              <a:rPr lang="nl-NL" sz="2400" dirty="0" err="1" smtClean="0"/>
              <a:t>relation</a:t>
            </a:r>
            <a:r>
              <a:rPr lang="nl-NL" sz="2400" dirty="0" smtClean="0"/>
              <a:t> to </a:t>
            </a:r>
            <a:r>
              <a:rPr lang="nl-NL" sz="2400" dirty="0" err="1" smtClean="0"/>
              <a:t>government</a:t>
            </a:r>
            <a:r>
              <a:rPr lang="nl-NL" sz="2400" dirty="0" smtClean="0"/>
              <a:t>/politics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525963"/>
          </a:xfrm>
        </p:spPr>
        <p:txBody>
          <a:bodyPr/>
          <a:lstStyle/>
          <a:p>
            <a:r>
              <a:rPr lang="nl-NL" sz="2000" dirty="0" smtClean="0"/>
              <a:t>Politics in the </a:t>
            </a:r>
            <a:r>
              <a:rPr lang="nl-NL" sz="2000" dirty="0" err="1" smtClean="0"/>
              <a:t>Netherlands</a:t>
            </a:r>
            <a:r>
              <a:rPr lang="nl-NL" sz="2000" dirty="0" smtClean="0"/>
              <a:t>: </a:t>
            </a:r>
            <a:r>
              <a:rPr lang="nl-NL" sz="2000" dirty="0" err="1" smtClean="0"/>
              <a:t>coalitions</a:t>
            </a:r>
            <a:r>
              <a:rPr lang="nl-NL" sz="2000" dirty="0" smtClean="0"/>
              <a:t> </a:t>
            </a:r>
            <a:r>
              <a:rPr lang="nl-NL" sz="2000" dirty="0" err="1" smtClean="0"/>
              <a:t>always</a:t>
            </a:r>
            <a:r>
              <a:rPr lang="nl-NL" sz="2000" dirty="0" smtClean="0"/>
              <a:t> </a:t>
            </a:r>
            <a:r>
              <a:rPr lang="nl-NL" sz="2000" dirty="0" err="1" smtClean="0"/>
              <a:t>needed</a:t>
            </a:r>
            <a:r>
              <a:rPr lang="nl-NL" sz="2000" dirty="0" smtClean="0"/>
              <a:t> </a:t>
            </a:r>
          </a:p>
          <a:p>
            <a:pPr>
              <a:buNone/>
            </a:pPr>
            <a:r>
              <a:rPr lang="nl-NL" sz="2000" dirty="0" smtClean="0"/>
              <a:t>	</a:t>
            </a:r>
            <a:r>
              <a:rPr lang="nl-NL" sz="2000" dirty="0" err="1" smtClean="0"/>
              <a:t>Many</a:t>
            </a:r>
            <a:r>
              <a:rPr lang="nl-NL" sz="2000" dirty="0" smtClean="0"/>
              <a:t> </a:t>
            </a:r>
            <a:r>
              <a:rPr lang="nl-NL" sz="2000" dirty="0" err="1" smtClean="0"/>
              <a:t>parties</a:t>
            </a:r>
            <a:r>
              <a:rPr lang="nl-NL" sz="2000" dirty="0" smtClean="0"/>
              <a:t>, </a:t>
            </a:r>
            <a:r>
              <a:rPr lang="nl-NL" sz="2000" dirty="0" err="1" smtClean="0"/>
              <a:t>volatile</a:t>
            </a:r>
            <a:r>
              <a:rPr lang="nl-NL" sz="2000" dirty="0" smtClean="0"/>
              <a:t> in </a:t>
            </a:r>
            <a:r>
              <a:rPr lang="nl-NL" sz="2000" dirty="0" err="1" smtClean="0"/>
              <a:t>election</a:t>
            </a:r>
            <a:r>
              <a:rPr lang="nl-NL" sz="2000" dirty="0" smtClean="0"/>
              <a:t> </a:t>
            </a:r>
            <a:r>
              <a:rPr lang="nl-NL" sz="2000" dirty="0" err="1" smtClean="0"/>
              <a:t>outcomes</a:t>
            </a:r>
            <a:endParaRPr lang="nl-NL" sz="2000" dirty="0" smtClean="0"/>
          </a:p>
          <a:p>
            <a:pPr>
              <a:buNone/>
            </a:pPr>
            <a:endParaRPr lang="nl-NL" sz="2000" dirty="0" smtClean="0"/>
          </a:p>
          <a:p>
            <a:r>
              <a:rPr lang="nl-NL" sz="2000" dirty="0" smtClean="0"/>
              <a:t>SER </a:t>
            </a:r>
            <a:r>
              <a:rPr lang="nl-NL" sz="2000" dirty="0" err="1" smtClean="0"/>
              <a:t>can</a:t>
            </a:r>
            <a:r>
              <a:rPr lang="nl-NL" sz="2000" dirty="0" smtClean="0"/>
              <a:t> </a:t>
            </a:r>
            <a:r>
              <a:rPr lang="nl-NL" sz="2000" dirty="0" err="1" smtClean="0"/>
              <a:t>foster</a:t>
            </a:r>
            <a:r>
              <a:rPr lang="nl-NL" sz="2000" dirty="0" smtClean="0"/>
              <a:t> </a:t>
            </a:r>
            <a:r>
              <a:rPr lang="nl-NL" sz="2000" dirty="0" err="1" smtClean="0"/>
              <a:t>stability</a:t>
            </a:r>
            <a:r>
              <a:rPr lang="nl-NL" sz="2000" dirty="0" smtClean="0"/>
              <a:t> </a:t>
            </a:r>
            <a:r>
              <a:rPr lang="nl-NL" sz="2000" dirty="0" err="1" smtClean="0"/>
              <a:t>by</a:t>
            </a:r>
            <a:r>
              <a:rPr lang="nl-NL" sz="2000" dirty="0" smtClean="0"/>
              <a:t> ‘</a:t>
            </a:r>
            <a:r>
              <a:rPr lang="nl-NL" sz="2000" dirty="0" err="1" smtClean="0"/>
              <a:t>creating</a:t>
            </a:r>
            <a:r>
              <a:rPr lang="nl-NL" sz="2000" dirty="0" smtClean="0"/>
              <a:t> </a:t>
            </a:r>
            <a:r>
              <a:rPr lang="nl-NL" sz="2000" dirty="0" err="1" smtClean="0"/>
              <a:t>common</a:t>
            </a:r>
            <a:r>
              <a:rPr lang="nl-NL" sz="2000" dirty="0" smtClean="0"/>
              <a:t> </a:t>
            </a:r>
            <a:r>
              <a:rPr lang="nl-NL" sz="2000" dirty="0" err="1" smtClean="0"/>
              <a:t>ground</a:t>
            </a:r>
            <a:r>
              <a:rPr lang="nl-NL" sz="2000" dirty="0" smtClean="0"/>
              <a:t>’</a:t>
            </a:r>
          </a:p>
          <a:p>
            <a:pPr>
              <a:buNone/>
            </a:pPr>
            <a:r>
              <a:rPr lang="nl-NL" sz="2000" dirty="0" smtClean="0"/>
              <a:t>	Best </a:t>
            </a:r>
            <a:r>
              <a:rPr lang="nl-NL" sz="2000" dirty="0" err="1" smtClean="0"/>
              <a:t>done</a:t>
            </a:r>
            <a:r>
              <a:rPr lang="nl-NL" sz="2000" dirty="0" smtClean="0"/>
              <a:t> </a:t>
            </a:r>
            <a:r>
              <a:rPr lang="nl-NL" sz="2000" dirty="0" err="1" smtClean="0"/>
              <a:t>by</a:t>
            </a:r>
            <a:r>
              <a:rPr lang="nl-NL" sz="2000" dirty="0" smtClean="0"/>
              <a:t> </a:t>
            </a:r>
            <a:r>
              <a:rPr lang="nl-NL" sz="2000" dirty="0" err="1" smtClean="0"/>
              <a:t>giving</a:t>
            </a:r>
            <a:r>
              <a:rPr lang="nl-NL" sz="2000" dirty="0" smtClean="0"/>
              <a:t> </a:t>
            </a:r>
            <a:r>
              <a:rPr lang="nl-NL" sz="2000" dirty="0" err="1" smtClean="0"/>
              <a:t>unanimous</a:t>
            </a:r>
            <a:r>
              <a:rPr lang="nl-NL" sz="2000" dirty="0" smtClean="0"/>
              <a:t> </a:t>
            </a:r>
            <a:r>
              <a:rPr lang="nl-NL" sz="2000" dirty="0" err="1" smtClean="0"/>
              <a:t>advice</a:t>
            </a:r>
            <a:r>
              <a:rPr lang="nl-NL" sz="2000" dirty="0" smtClean="0"/>
              <a:t>: have to </a:t>
            </a:r>
            <a:r>
              <a:rPr lang="nl-NL" sz="2000" dirty="0" err="1" smtClean="0"/>
              <a:t>deliver</a:t>
            </a:r>
            <a:r>
              <a:rPr lang="nl-NL" sz="2000" dirty="0" smtClean="0"/>
              <a:t>!</a:t>
            </a:r>
            <a:endParaRPr lang="nl-NL" sz="2000" dirty="0" smtClean="0"/>
          </a:p>
          <a:p>
            <a:pPr>
              <a:buNone/>
            </a:pPr>
            <a:r>
              <a:rPr lang="nl-NL" sz="2000" dirty="0" smtClean="0"/>
              <a:t>	</a:t>
            </a:r>
            <a:r>
              <a:rPr lang="nl-NL" sz="2000" dirty="0" err="1" smtClean="0"/>
              <a:t>Then</a:t>
            </a:r>
            <a:r>
              <a:rPr lang="nl-NL" sz="2000" dirty="0" smtClean="0"/>
              <a:t> </a:t>
            </a:r>
            <a:r>
              <a:rPr lang="nl-NL" sz="2000" dirty="0" err="1" smtClean="0"/>
              <a:t>highly</a:t>
            </a:r>
            <a:r>
              <a:rPr lang="nl-NL" sz="2000" dirty="0" smtClean="0"/>
              <a:t> </a:t>
            </a:r>
            <a:r>
              <a:rPr lang="nl-NL" sz="2000" dirty="0" err="1" smtClean="0"/>
              <a:t>influential</a:t>
            </a:r>
            <a:r>
              <a:rPr lang="nl-NL" sz="2000" dirty="0" smtClean="0"/>
              <a:t>, </a:t>
            </a:r>
            <a:r>
              <a:rPr lang="nl-NL" sz="2000" dirty="0" err="1" smtClean="0"/>
              <a:t>no</a:t>
            </a:r>
            <a:r>
              <a:rPr lang="nl-NL" sz="2000" dirty="0" smtClean="0"/>
              <a:t> </a:t>
            </a:r>
            <a:r>
              <a:rPr lang="nl-NL" sz="2000" dirty="0" err="1" smtClean="0"/>
              <a:t>formal</a:t>
            </a:r>
            <a:r>
              <a:rPr lang="nl-NL" sz="2000" dirty="0" smtClean="0"/>
              <a:t> power</a:t>
            </a:r>
          </a:p>
          <a:p>
            <a:pPr>
              <a:buNone/>
            </a:pPr>
            <a:r>
              <a:rPr lang="nl-NL" sz="2000" dirty="0" smtClean="0"/>
              <a:t>	</a:t>
            </a:r>
            <a:r>
              <a:rPr lang="nl-NL" sz="2000" dirty="0" err="1" smtClean="0"/>
              <a:t>Advice</a:t>
            </a:r>
            <a:r>
              <a:rPr lang="nl-NL" sz="2000" dirty="0" smtClean="0"/>
              <a:t> </a:t>
            </a:r>
            <a:r>
              <a:rPr lang="nl-NL" sz="2000" dirty="0" smtClean="0"/>
              <a:t>is </a:t>
            </a:r>
            <a:r>
              <a:rPr lang="nl-NL" sz="2000" dirty="0" err="1" smtClean="0"/>
              <a:t>often</a:t>
            </a:r>
            <a:r>
              <a:rPr lang="nl-NL" sz="2000" dirty="0" smtClean="0"/>
              <a:t> </a:t>
            </a:r>
            <a:r>
              <a:rPr lang="nl-NL" sz="2000" dirty="0" err="1" smtClean="0"/>
              <a:t>followed</a:t>
            </a:r>
            <a:r>
              <a:rPr lang="nl-NL" sz="2000" dirty="0" smtClean="0"/>
              <a:t> up and </a:t>
            </a:r>
            <a:r>
              <a:rPr lang="nl-NL" sz="2000" dirty="0" err="1" smtClean="0"/>
              <a:t>implemented</a:t>
            </a:r>
            <a:endParaRPr lang="nl-NL" sz="2000" dirty="0" smtClean="0"/>
          </a:p>
          <a:p>
            <a:pPr>
              <a:buNone/>
            </a:pPr>
            <a:endParaRPr lang="nl-NL" sz="2000" dirty="0" smtClean="0"/>
          </a:p>
          <a:p>
            <a:r>
              <a:rPr lang="nl-NL" sz="2000" dirty="0" smtClean="0"/>
              <a:t>Close relations </a:t>
            </a:r>
            <a:r>
              <a:rPr lang="nl-NL" sz="2000" dirty="0" err="1" smtClean="0"/>
              <a:t>with</a:t>
            </a:r>
            <a:r>
              <a:rPr lang="nl-NL" sz="2000" dirty="0" smtClean="0"/>
              <a:t> </a:t>
            </a:r>
            <a:r>
              <a:rPr lang="nl-NL" sz="2000" dirty="0" err="1" smtClean="0"/>
              <a:t>government</a:t>
            </a:r>
            <a:r>
              <a:rPr lang="nl-NL" sz="2000" dirty="0" smtClean="0"/>
              <a:t>/</a:t>
            </a:r>
            <a:r>
              <a:rPr lang="nl-NL" sz="2000" dirty="0" err="1" smtClean="0"/>
              <a:t>civil</a:t>
            </a:r>
            <a:r>
              <a:rPr lang="nl-NL" sz="2000" dirty="0" smtClean="0"/>
              <a:t> </a:t>
            </a:r>
            <a:r>
              <a:rPr lang="nl-NL" sz="2000" dirty="0" err="1" smtClean="0"/>
              <a:t>servants</a:t>
            </a:r>
            <a:endParaRPr lang="nl-NL" sz="2000" dirty="0" smtClean="0"/>
          </a:p>
          <a:p>
            <a:pPr>
              <a:buNone/>
            </a:pPr>
            <a:r>
              <a:rPr lang="nl-NL" sz="2000" dirty="0" smtClean="0"/>
              <a:t>	‘</a:t>
            </a:r>
            <a:r>
              <a:rPr lang="nl-NL" sz="2000" dirty="0" err="1" smtClean="0"/>
              <a:t>Organic</a:t>
            </a:r>
            <a:r>
              <a:rPr lang="nl-NL" sz="2000" dirty="0" smtClean="0"/>
              <a:t>’ </a:t>
            </a:r>
            <a:r>
              <a:rPr lang="nl-NL" sz="2000" dirty="0" err="1" smtClean="0"/>
              <a:t>process</a:t>
            </a:r>
            <a:r>
              <a:rPr lang="nl-NL" sz="2000" dirty="0" smtClean="0"/>
              <a:t>, </a:t>
            </a:r>
            <a:r>
              <a:rPr lang="nl-NL" sz="2000" dirty="0" err="1" smtClean="0"/>
              <a:t>not</a:t>
            </a:r>
            <a:r>
              <a:rPr lang="nl-NL" sz="2000" dirty="0" smtClean="0"/>
              <a:t> dropping </a:t>
            </a:r>
            <a:r>
              <a:rPr lang="nl-NL" sz="2000" dirty="0" err="1" smtClean="0"/>
              <a:t>advice</a:t>
            </a:r>
            <a:r>
              <a:rPr lang="nl-NL" sz="2000" dirty="0" smtClean="0"/>
              <a:t> </a:t>
            </a:r>
            <a:r>
              <a:rPr lang="nl-NL" sz="2000" dirty="0" err="1" smtClean="0"/>
              <a:t>when</a:t>
            </a:r>
            <a:r>
              <a:rPr lang="nl-NL" sz="2000" dirty="0" smtClean="0"/>
              <a:t> </a:t>
            </a:r>
            <a:r>
              <a:rPr lang="nl-NL" sz="2000" dirty="0" err="1" smtClean="0"/>
              <a:t>finished</a:t>
            </a:r>
            <a:endParaRPr lang="nl-NL" sz="2000" dirty="0" smtClean="0"/>
          </a:p>
          <a:p>
            <a:pPr>
              <a:buNone/>
            </a:pPr>
            <a:endParaRPr lang="nl-NL" sz="2000" dirty="0" smtClean="0"/>
          </a:p>
          <a:p>
            <a:r>
              <a:rPr lang="nl-NL" sz="2000" dirty="0" err="1" smtClean="0"/>
              <a:t>Pitfalls</a:t>
            </a:r>
            <a:r>
              <a:rPr lang="nl-NL" sz="2000" dirty="0" smtClean="0"/>
              <a:t>/</a:t>
            </a:r>
            <a:r>
              <a:rPr lang="nl-NL" sz="2000" dirty="0" err="1" smtClean="0"/>
              <a:t>criticism</a:t>
            </a:r>
            <a:r>
              <a:rPr lang="nl-NL" sz="2000" dirty="0" smtClean="0"/>
              <a:t>: </a:t>
            </a:r>
            <a:r>
              <a:rPr lang="nl-NL" sz="2000" dirty="0" err="1" smtClean="0"/>
              <a:t>undemocratic</a:t>
            </a:r>
            <a:r>
              <a:rPr lang="nl-NL" sz="2000" dirty="0" smtClean="0"/>
              <a:t>? </a:t>
            </a:r>
            <a:r>
              <a:rPr lang="nl-NL" sz="2000" dirty="0" err="1" smtClean="0"/>
              <a:t>Partial</a:t>
            </a:r>
            <a:r>
              <a:rPr lang="nl-NL" sz="2000" dirty="0" smtClean="0"/>
              <a:t> </a:t>
            </a:r>
            <a:r>
              <a:rPr lang="nl-NL" sz="2000" dirty="0" err="1" smtClean="0"/>
              <a:t>interests</a:t>
            </a:r>
            <a:r>
              <a:rPr lang="nl-NL" sz="2000" dirty="0" smtClean="0"/>
              <a:t>? </a:t>
            </a:r>
            <a:r>
              <a:rPr lang="nl-NL" sz="2000" dirty="0" err="1" smtClean="0"/>
              <a:t>Representative</a:t>
            </a:r>
            <a:r>
              <a:rPr lang="nl-NL" sz="2000" dirty="0" smtClean="0"/>
              <a:t> </a:t>
            </a:r>
            <a:r>
              <a:rPr lang="nl-NL" sz="2000" dirty="0" err="1" smtClean="0"/>
              <a:t>enough</a:t>
            </a:r>
            <a:r>
              <a:rPr lang="nl-NL" sz="2000" dirty="0" smtClean="0"/>
              <a:t>?</a:t>
            </a:r>
            <a:endParaRPr lang="nl-NL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2008</TotalTime>
  <Words>732</Words>
  <Application>Microsoft Office PowerPoint</Application>
  <PresentationFormat>Diavoorstelling (4:3)</PresentationFormat>
  <Paragraphs>131</Paragraphs>
  <Slides>11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Standaardontwerp</vt:lpstr>
      <vt:lpstr>The Dutch consultation economy in perspective</vt:lpstr>
      <vt:lpstr>Holland: man-made land  </vt:lpstr>
      <vt:lpstr>Dutch consultation economy  at three levels:</vt:lpstr>
      <vt:lpstr>Social and Economic Council</vt:lpstr>
      <vt:lpstr>What does the SER do?</vt:lpstr>
      <vt:lpstr>Shared view on goals</vt:lpstr>
      <vt:lpstr>Broad agenda </vt:lpstr>
      <vt:lpstr>How does the SER work?</vt:lpstr>
      <vt:lpstr>Impact, relation to government/politics</vt:lpstr>
      <vt:lpstr>What are the conditions for success?</vt:lpstr>
      <vt:lpstr>Dia 11</vt:lpstr>
    </vt:vector>
  </TitlesOfParts>
  <Company>MacOsXP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Dutch consultation economy in perspective (pptx)</dc:title>
  <dc:creator>SER</dc:creator>
  <cp:lastModifiedBy>Valued Acer Customer</cp:lastModifiedBy>
  <cp:revision>211</cp:revision>
  <dcterms:created xsi:type="dcterms:W3CDTF">2009-08-13T11:58:53Z</dcterms:created>
  <dcterms:modified xsi:type="dcterms:W3CDTF">2013-11-18T11:34:28Z</dcterms:modified>
</cp:coreProperties>
</file>